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media/image7.jpeg" ContentType="image/jpeg"/>
  <Override PartName="/ppt/media/image8.jpeg" ContentType="image/jpeg"/>
  <Override PartName="/ppt/media/image9.jpeg" ContentType="image/jpeg"/>
  <Override PartName="/ppt/media/image10.jpeg" ContentType="image/jpeg"/>
  <Override PartName="/ppt/media/image11.jpeg" ContentType="image/jpeg"/>
  <Override PartName="/ppt/media/image12.jpeg" ContentType="image/jpeg"/>
  <Override PartName="/ppt/media/image13.jpeg" ContentType="image/jpeg"/>
  <Override PartName="/ppt/media/image14.jpeg" ContentType="image/jpeg"/>
  <Override PartName="/ppt/media/image15.jpeg" ContentType="image/jpeg"/>
  <Override PartName="/ppt/media/image16.jpeg" ContentType="image/jpeg"/>
  <Override PartName="/ppt/media/image17.jpeg" ContentType="image/jpeg"/>
  <Override PartName="/ppt/media/image18.jpeg" ContentType="image/jpeg"/>
  <Override PartName="/ppt/media/image19.jpeg" ContentType="image/jpeg"/>
  <Override PartName="/ppt/media/image20.jpeg" ContentType="image/jpeg"/>
  <Override PartName="/ppt/media/image21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9" name="Shape 14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bg>
      <p:bgPr>
        <a:solidFill>
          <a:srgbClr val="00346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/>
          <p:nvPr>
            <p:ph type="body" sz="quarter" idx="21" hasCustomPrompt="1"/>
          </p:nvPr>
        </p:nvSpPr>
        <p:spPr>
          <a:xfrm>
            <a:off x="1201340" y="118471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>
                <a:solidFill>
                  <a:srgbClr val="FFFFFF"/>
                </a:solidFill>
              </a:defRPr>
            </a:lvl1pPr>
          </a:lstStyle>
          <a:p>
            <a:pPr/>
            <a:r>
              <a:t>Author and Date</a:t>
            </a:r>
          </a:p>
        </p:txBody>
      </p:sp>
      <p:sp>
        <p:nvSpPr>
          <p:cNvPr id="12" name="Presentation Title"/>
          <p:cNvSpPr txBox="1"/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pc="-232" sz="11600">
                <a:solidFill>
                  <a:srgbClr val="FFFFFF"/>
                </a:solidFill>
              </a:defRPr>
            </a:lvl1pPr>
          </a:lstStyle>
          <a:p>
            <a:pPr/>
            <a:r>
              <a:t>Presentation Title</a:t>
            </a:r>
          </a:p>
        </p:txBody>
      </p:sp>
      <p:sp>
        <p:nvSpPr>
          <p:cNvPr id="13" name="Body Level One…"/>
          <p:cNvSpPr txBox="1"/>
          <p:nvPr>
            <p:ph type="body" sz="quarter" idx="1" hasCustomPrompt="1"/>
          </p:nvPr>
        </p:nvSpPr>
        <p:spPr>
          <a:xfrm>
            <a:off x="1201342" y="72104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chemeClr val="accent1"/>
                </a:solidFill>
              </a:defRPr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chemeClr val="accent1"/>
                </a:solidFill>
              </a:defRPr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chemeClr val="accent1"/>
                </a:solidFill>
              </a:defRPr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chemeClr val="accent1"/>
                </a:solidFill>
              </a:defRPr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chemeClr val="accent1"/>
                </a:solidFill>
              </a:defRPr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Body Level One…"/>
          <p:cNvSpPr txBox="1"/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Statement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Body Level One…"/>
          <p:cNvSpPr txBox="1"/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>
                <a:solidFill>
                  <a:schemeClr val="accent1">
                    <a:hueOff val="114395"/>
                    <a:lumOff val="-24975"/>
                  </a:schemeClr>
                </a:solidFill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>
                <a:solidFill>
                  <a:schemeClr val="accent1">
                    <a:hueOff val="114395"/>
                    <a:lumOff val="-24975"/>
                  </a:schemeClr>
                </a:solidFill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>
                <a:solidFill>
                  <a:schemeClr val="accent1">
                    <a:hueOff val="114395"/>
                    <a:lumOff val="-24975"/>
                  </a:schemeClr>
                </a:solidFill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>
                <a:solidFill>
                  <a:schemeClr val="accent1">
                    <a:hueOff val="114395"/>
                    <a:lumOff val="-24975"/>
                  </a:schemeClr>
                </a:solidFill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>
                <a:solidFill>
                  <a:schemeClr val="accent1">
                    <a:hueOff val="114395"/>
                    <a:lumOff val="-24975"/>
                  </a:schemeClr>
                </a:solidFill>
              </a:defRPr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7" name="Fact information"/>
          <p:cNvSpPr txBox="1"/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Fact information</a:t>
            </a:r>
          </a:p>
        </p:txBody>
      </p:sp>
      <p:sp>
        <p:nvSpPr>
          <p:cNvPr id="10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Attribution"/>
          <p:cNvSpPr txBox="1"/>
          <p:nvPr>
            <p:ph type="body" sz="quarter" idx="21" hasCustomPrompt="1"/>
          </p:nvPr>
        </p:nvSpPr>
        <p:spPr>
          <a:xfrm>
            <a:off x="2480825" y="10675453"/>
            <a:ext cx="201492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Attribution</a:t>
            </a:r>
          </a:p>
        </p:txBody>
      </p:sp>
      <p:sp>
        <p:nvSpPr>
          <p:cNvPr id="116" name="Body Level One…"/>
          <p:cNvSpPr txBox="1"/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923" indent="-469900">
              <a:spcBef>
                <a:spcPts val="0"/>
              </a:spcBef>
              <a:buSzTx/>
              <a:buNone/>
              <a:defRPr spc="-170" sz="85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pc="-170" sz="85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pc="-170" sz="85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pc="-170" sz="85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pc="-170" sz="85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“Notable Quote”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Hot-air balloons viewed from below against a blue sky"/>
          <p:cNvSpPr/>
          <p:nvPr>
            <p:ph type="pic" sz="quarter" idx="21"/>
          </p:nvPr>
        </p:nvSpPr>
        <p:spPr>
          <a:xfrm>
            <a:off x="15436504" y="1270000"/>
            <a:ext cx="8167167" cy="54229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5" name="Close-up of the top of a hot-air balloon viewed from above"/>
          <p:cNvSpPr/>
          <p:nvPr>
            <p:ph type="pic" sz="quarter" idx="22"/>
          </p:nvPr>
        </p:nvSpPr>
        <p:spPr>
          <a:xfrm>
            <a:off x="15461772" y="7085972"/>
            <a:ext cx="8148414" cy="5432276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6" name="Hot-air balloons viewed from below against a blue sky"/>
          <p:cNvSpPr/>
          <p:nvPr>
            <p:ph type="pic" idx="23"/>
          </p:nvPr>
        </p:nvSpPr>
        <p:spPr>
          <a:xfrm>
            <a:off x="-124635" y="1270000"/>
            <a:ext cx="16859219" cy="1123947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Hot-air balloons viewed from below against a blue sky"/>
          <p:cNvSpPr/>
          <p:nvPr>
            <p:ph type="pic" idx="21"/>
          </p:nvPr>
        </p:nvSpPr>
        <p:spPr>
          <a:xfrm>
            <a:off x="0" y="-1270000"/>
            <a:ext cx="24384000" cy="1625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lose-up of the top of a hot-air balloon viewed from above"/>
          <p:cNvSpPr/>
          <p:nvPr>
            <p:ph type="pic" idx="21"/>
          </p:nvPr>
        </p:nvSpPr>
        <p:spPr>
          <a:xfrm>
            <a:off x="0" y="-1270000"/>
            <a:ext cx="24384000" cy="1625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Presentation Title"/>
          <p:cNvSpPr txBox="1"/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pc="-232" sz="11600">
                <a:solidFill>
                  <a:srgbClr val="FFFFFF"/>
                </a:solidFill>
              </a:defRPr>
            </a:lvl1pPr>
          </a:lstStyle>
          <a:p>
            <a:pPr/>
            <a:r>
              <a:t>Presentation Title</a:t>
            </a:r>
          </a:p>
        </p:txBody>
      </p:sp>
      <p:sp>
        <p:nvSpPr>
          <p:cNvPr id="23" name="Author and Date"/>
          <p:cNvSpPr txBox="1"/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Author and Date</a:t>
            </a:r>
          </a:p>
        </p:txBody>
      </p:sp>
      <p:sp>
        <p:nvSpPr>
          <p:cNvPr id="24" name="Body Level One…"/>
          <p:cNvSpPr txBox="1"/>
          <p:nvPr>
            <p:ph type="body" sz="quarter" idx="1" hasCustomPrompt="1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rgbClr val="FFFFFF"/>
                </a:solidFill>
              </a:defRPr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rgbClr val="FFFFFF"/>
                </a:solidFill>
              </a:defRPr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rgbClr val="FFFFFF"/>
                </a:solidFill>
              </a:defRPr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rgbClr val="FFFFFF"/>
                </a:solidFill>
              </a:defRPr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rgbClr val="FFFFFF"/>
                </a:solidFill>
              </a:defRPr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Close-up of a hot-air balloon viewed from below"/>
          <p:cNvSpPr/>
          <p:nvPr>
            <p:ph type="pic" idx="21"/>
          </p:nvPr>
        </p:nvSpPr>
        <p:spPr>
          <a:xfrm>
            <a:off x="9226574" y="1270000"/>
            <a:ext cx="16840152" cy="1118443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3" name="Slide Title"/>
          <p:cNvSpPr txBox="1"/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pPr/>
            <a:r>
              <a:t>Slide Title</a:t>
            </a:r>
          </a:p>
        </p:txBody>
      </p:sp>
      <p:sp>
        <p:nvSpPr>
          <p:cNvPr id="34" name="Body Level One…"/>
          <p:cNvSpPr txBox="1"/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43" name="Slide Subtitle"/>
          <p:cNvSpPr txBox="1"/>
          <p:nvPr>
            <p:ph type="body" sz="quarter" idx="21" hasCustomPrompt="1"/>
          </p:nvPr>
        </p:nvSpPr>
        <p:spPr>
          <a:xfrm>
            <a:off x="1206500" y="2245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44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lide Subtitle"/>
          <p:cNvSpPr txBox="1"/>
          <p:nvPr>
            <p:ph type="body" sz="quarter" idx="21" hasCustomPrompt="1"/>
          </p:nvPr>
        </p:nvSpPr>
        <p:spPr>
          <a:xfrm>
            <a:off x="1206500" y="2247900"/>
            <a:ext cx="9779000" cy="9347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61" name="Body Level One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2" name="Hot-air balloons viewed from below against a blue sky"/>
          <p:cNvSpPr/>
          <p:nvPr>
            <p:ph type="pic" idx="22"/>
          </p:nvPr>
        </p:nvSpPr>
        <p:spPr>
          <a:xfrm>
            <a:off x="8432800" y="1263848"/>
            <a:ext cx="16850011" cy="1118820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3" name="Slide Title"/>
          <p:cNvSpPr txBox="1"/>
          <p:nvPr>
            <p:ph type="title" hasCustomPrompt="1"/>
          </p:nvPr>
        </p:nvSpPr>
        <p:spPr>
          <a:xfrm>
            <a:off x="1206500" y="952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">
    <p:bg>
      <p:bgPr>
        <a:solidFill>
          <a:srgbClr val="00346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ection Title"/>
          <p:cNvSpPr txBox="1"/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b="0" spc="-232" sz="116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Section Title</a:t>
            </a:r>
          </a:p>
        </p:txBody>
      </p:sp>
      <p:sp>
        <p:nvSpPr>
          <p:cNvPr id="72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lide Title"/>
          <p:cNvSpPr txBox="1"/>
          <p:nvPr>
            <p:ph type="title" hasCustomPrompt="1"/>
          </p:nvPr>
        </p:nvSpPr>
        <p:spPr>
          <a:xfrm>
            <a:off x="1206500" y="952500"/>
            <a:ext cx="21971000" cy="1434949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80" name="Slide Subtitle"/>
          <p:cNvSpPr txBox="1"/>
          <p:nvPr>
            <p:ph type="body" sz="quarter" idx="21" hasCustomPrompt="1"/>
          </p:nvPr>
        </p:nvSpPr>
        <p:spPr>
          <a:xfrm>
            <a:off x="1206500" y="2247900"/>
            <a:ext cx="21971000" cy="9347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8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Agenda Title"/>
          <p:cNvSpPr txBox="1"/>
          <p:nvPr>
            <p:ph type="title" hasCustomPrompt="1"/>
          </p:nvPr>
        </p:nvSpPr>
        <p:spPr>
          <a:xfrm>
            <a:off x="1206500" y="952500"/>
            <a:ext cx="21971000" cy="1435100"/>
          </a:xfrm>
          <a:prstGeom prst="rect">
            <a:avLst/>
          </a:prstGeom>
        </p:spPr>
        <p:txBody>
          <a:bodyPr/>
          <a:lstStyle/>
          <a:p>
            <a:pPr/>
            <a:r>
              <a:t>Agenda Title</a:t>
            </a:r>
          </a:p>
        </p:txBody>
      </p:sp>
      <p:sp>
        <p:nvSpPr>
          <p:cNvPr id="89" name="Agenda Subtitle"/>
          <p:cNvSpPr txBox="1"/>
          <p:nvPr>
            <p:ph type="body" sz="quarter" idx="21" hasCustomPrompt="1"/>
          </p:nvPr>
        </p:nvSpPr>
        <p:spPr>
          <a:xfrm>
            <a:off x="1206500" y="2247900"/>
            <a:ext cx="21971000" cy="9347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Agenda Subtitle</a:t>
            </a:r>
          </a:p>
        </p:txBody>
      </p:sp>
      <p:sp>
        <p:nvSpPr>
          <p:cNvPr id="90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5pPr>
          </a:lstStyle>
          <a:p>
            <a:pPr/>
            <a:r>
              <a:t>Agenda Topics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/>
          <p:nvPr>
            <p:ph type="title" hasCustomPrompt="1"/>
          </p:nvPr>
        </p:nvSpPr>
        <p:spPr>
          <a:xfrm>
            <a:off x="1206500" y="952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Title</a:t>
            </a:r>
          </a:p>
        </p:txBody>
      </p:sp>
      <p:sp>
        <p:nvSpPr>
          <p:cNvPr id="3" name="Body Level One…"/>
          <p:cNvSpPr txBox="1"/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transition xmlns:p14="http://schemas.microsoft.com/office/powerpoint/2010/main" spd="med" advClick="1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mailto:ddebernardy@proton.me" TargetMode="Externa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bg.copernicus.org/articles/16/3703/2019/" TargetMode="External"/><Relationship Id="rId3" Type="http://schemas.openxmlformats.org/officeDocument/2006/relationships/hyperlink" Target="https://agupubs.onlinelibrary.wiley.com/doi/full/10.1029/2004GB002316" TargetMode="External"/><Relationship Id="rId4" Type="http://schemas.openxmlformats.org/officeDocument/2006/relationships/image" Target="../media/image5.jpe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6.jpe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jpe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jpe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jpeg"/><Relationship Id="rId3" Type="http://schemas.openxmlformats.org/officeDocument/2006/relationships/hyperlink" Target="https://efi.int/articles/nature-conservation-managed-forests-does-come-price-interview-forester-andreas-pommer" TargetMode="External"/><Relationship Id="rId4" Type="http://schemas.openxmlformats.org/officeDocument/2006/relationships/hyperlink" Target="https://efi.int/" TargetMode="External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jpe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ddebernardy.substack.com" TargetMode="External"/><Relationship Id="rId3" Type="http://schemas.openxmlformats.org/officeDocument/2006/relationships/image" Target="../media/image1.jpe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bg.copernicus.org/articles/16/3703/2019/" TargetMode="External"/><Relationship Id="rId3" Type="http://schemas.openxmlformats.org/officeDocument/2006/relationships/hyperlink" Target="https://www.globalforestwatch.org/dashboards/global/?category=summary" TargetMode="External"/><Relationship Id="rId4" Type="http://schemas.openxmlformats.org/officeDocument/2006/relationships/hyperlink" Target="https://www.researchgate.net/publication/305315610_Forestry_for_a_Low-Carbon_Future" TargetMode="External"/><Relationship Id="rId5" Type="http://schemas.openxmlformats.org/officeDocument/2006/relationships/image" Target="../media/image11.jpe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bg.copernicus.org/articles/13/3619/2016/" TargetMode="External"/><Relationship Id="rId3" Type="http://schemas.openxmlformats.org/officeDocument/2006/relationships/hyperlink" Target="https://link.springer.com/article/10.1023/A:1009766510274" TargetMode="External"/><Relationship Id="rId4" Type="http://schemas.openxmlformats.org/officeDocument/2006/relationships/hyperlink" Target="https://landportal.org/taxonomy/term/8421" TargetMode="External"/><Relationship Id="rId5" Type="http://schemas.openxmlformats.org/officeDocument/2006/relationships/image" Target="../media/image12.jpe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pubmed.ncbi.nlm.nih.gov/34995221/" TargetMode="External"/><Relationship Id="rId3" Type="http://schemas.openxmlformats.org/officeDocument/2006/relationships/hyperlink" Target="https://gml.noaa.gov/ccgg/trends/" TargetMode="External"/><Relationship Id="rId4" Type="http://schemas.openxmlformats.org/officeDocument/2006/relationships/image" Target="../media/image13.jpe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hyperlink" Target="https://www.wrm.org.uy/bulletins/issue-71" TargetMode="External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5.png"/><Relationship Id="rId3" Type="http://schemas.openxmlformats.org/officeDocument/2006/relationships/hyperlink" Target="https://www.sciencedirect.com/science/article/abs/pii/0168192394900256?via=ihub" TargetMode="External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ess.science.energy.gov/face/" TargetMode="External"/><Relationship Id="rId3" Type="http://schemas.openxmlformats.org/officeDocument/2006/relationships/image" Target="../media/image14.jpeg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6.png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jpeg"/><Relationship Id="rId3" Type="http://schemas.openxmlformats.org/officeDocument/2006/relationships/hyperlink" Target="https://ocov3.jpl.nasa.gov/science/" TargetMode="External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pubag.nal.usda.gov/catalog/11228" TargetMode="External"/><Relationship Id="rId3" Type="http://schemas.openxmlformats.org/officeDocument/2006/relationships/hyperlink" Target="https://www.youtube.com/watch?v=TvHco_GL4Mo" TargetMode="External"/><Relationship Id="rId4" Type="http://schemas.openxmlformats.org/officeDocument/2006/relationships/hyperlink" Target="https://www.youtube.com/watch?v=Py5GoYn5nJU" TargetMode="External"/><Relationship Id="rId5" Type="http://schemas.openxmlformats.org/officeDocument/2006/relationships/hyperlink" Target="https://www.youtube.com/watch?v=T39QHprz-x8" TargetMode="External"/><Relationship Id="rId6" Type="http://schemas.openxmlformats.org/officeDocument/2006/relationships/image" Target="../media/image15.jpeg"/><Relationship Id="rId7" Type="http://schemas.openxmlformats.org/officeDocument/2006/relationships/image" Target="../media/image16.jpe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londonminingnetwork.org/wp-content/uploads/2020/04/Martial-Mining.pdf" TargetMode="External"/><Relationship Id="rId3" Type="http://schemas.openxmlformats.org/officeDocument/2006/relationships/hyperlink" Target="https://iaindavis.substack.com/p/central-bank-digital-currency-is" TargetMode="External"/><Relationship Id="rId4" Type="http://schemas.openxmlformats.org/officeDocument/2006/relationships/hyperlink" Target="https://www.reuters.com/business/sustainable-business/exxon-sees-carbon-capture-market-4-trillion-by-2050-2022-04-19/" TargetMode="External"/><Relationship Id="rId5" Type="http://schemas.openxmlformats.org/officeDocument/2006/relationships/hyperlink" Target="https://redd-monitor.org/2021/04/16/anatomy-of-a-nature-based-solution-total-oil-40000-hectares-of-disappearing-african-savannah-emmanuel-macron-norwegian-and-french-aid-to-an-election-rigging-dictator-trees/" TargetMode="External"/><Relationship Id="rId6" Type="http://schemas.openxmlformats.org/officeDocument/2006/relationships/hyperlink" Target="https://www.theelephant.info/culture/2019/06/27/decolonising-conservation-it-is-about-the-land-stupid/" TargetMode="External"/><Relationship Id="rId7" Type="http://schemas.openxmlformats.org/officeDocument/2006/relationships/hyperlink" Target="https://www.geoengineeringwatch.org/geoengineering-watch-our-most-comprehensive-climate-engineering-presentation/" TargetMode="External"/><Relationship Id="rId8" Type="http://schemas.openxmlformats.org/officeDocument/2006/relationships/image" Target="../media/image2.jpeg"/><Relationship Id="rId9" Type="http://schemas.openxmlformats.org/officeDocument/2006/relationships/hyperlink" Target="https://greenfinanceobservatory.org/cartoons-2/" TargetMode="External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7.jpeg"/><Relationship Id="rId3" Type="http://schemas.openxmlformats.org/officeDocument/2006/relationships/hyperlink" Target="https://www.harvestingrainwater.com/tour_location/avra-valley-swales/" TargetMode="External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www.sciencedirect.com/science/article/abs/pii/S0378112722006351" TargetMode="External"/><Relationship Id="rId3" Type="http://schemas.openxmlformats.org/officeDocument/2006/relationships/hyperlink" Target="https://www.youtube.com/watch?v=XIn00ihb3hU" TargetMode="External"/><Relationship Id="rId4" Type="http://schemas.openxmlformats.org/officeDocument/2006/relationships/hyperlink" Target="https://www.breitbart.com/environment/2023/01/19/california-rains-could-have-supplied-states-needs-for-10-years-if-stored/" TargetMode="External"/><Relationship Id="rId5" Type="http://schemas.openxmlformats.org/officeDocument/2006/relationships/hyperlink" Target="https://journaljgeesi.com/index.php/JGEESI/article/view/16" TargetMode="External"/><Relationship Id="rId6" Type="http://schemas.openxmlformats.org/officeDocument/2006/relationships/hyperlink" Target="https://www.fema.gov/flood-insurance" TargetMode="External"/><Relationship Id="rId7" Type="http://schemas.openxmlformats.org/officeDocument/2006/relationships/image" Target="../media/image18.jpeg"/></Relationships>
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www.survivalinternational.org/news/12732" TargetMode="External"/><Relationship Id="rId3" Type="http://schemas.openxmlformats.org/officeDocument/2006/relationships/hyperlink" Target="https://odysee.com/@brendanolen:e/bill-mollison-permaculture-designers-6:4?lid=d2e7052d0caf91e791c92c7cca78226d28a80321" TargetMode="External"/><Relationship Id="rId4" Type="http://schemas.openxmlformats.org/officeDocument/2006/relationships/image" Target="../media/image7.png"/><Relationship Id="rId5" Type="http://schemas.openxmlformats.org/officeDocument/2006/relationships/hyperlink" Target="https://www.buzzfeednews.com/article/tomwarren/wwf-world-wide-fund-nature-parks-torture-death" TargetMode="External"/></Relationships>
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ddebernardy.substack.com/p/dismantling-oppression" TargetMode="External"/><Relationship Id="rId3" Type="http://schemas.openxmlformats.org/officeDocument/2006/relationships/image" Target="../media/image19.jpeg"/></Relationships>
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www.youtube.com/watch?v=yErKTVdETpw" TargetMode="External"/><Relationship Id="rId3" Type="http://schemas.openxmlformats.org/officeDocument/2006/relationships/hyperlink" Target="https://www.corbettreport.com/episode-344-problem-reaction-solution-internet-censorship-edition/" TargetMode="External"/><Relationship Id="rId4" Type="http://schemas.openxmlformats.org/officeDocument/2006/relationships/hyperlink" Target="https://www.theartofannihilation.com/the-manufacturing-of-greta-thunberg-for-consent-the-political-economy-of-the-non-profit-industrial-complex/" TargetMode="External"/><Relationship Id="rId5" Type="http://schemas.openxmlformats.org/officeDocument/2006/relationships/image" Target="../media/image20.jpeg"/><Relationship Id="rId6" Type="http://schemas.openxmlformats.org/officeDocument/2006/relationships/hyperlink" Target="https://www.ecoportal.net/videos2/agricultura-sintropica/" TargetMode="External"/></Relationships>
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hyperlink" Target="https://www.youtube.com/watch?v=5Q15hRKOzrw" TargetMode="External"/></Relationships>
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ddebernardy.substack.com/p/legal-jiu-jitsu" TargetMode="External"/><Relationship Id="rId3" Type="http://schemas.openxmlformats.org/officeDocument/2006/relationships/image" Target="../media/image21.jpe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nypost.com/2023/08/09/climate-scientist-admits-the-overwhelming-consensus-is-manufactured/" TargetMode="External"/><Relationship Id="rId3" Type="http://schemas.openxmlformats.org/officeDocument/2006/relationships/hyperlink" Target="https://friendsofscience.org/assets/documents/97_Consensus_Myth.pdf" TargetMode="External"/><Relationship Id="rId4" Type="http://schemas.openxmlformats.org/officeDocument/2006/relationships/hyperlink" Target="https://www.youtube.com/playlist?list=PL89cj_OtPeenkOm6CMmDLxO1SXONul2c7" TargetMode="External"/><Relationship Id="rId5" Type="http://schemas.openxmlformats.org/officeDocument/2006/relationships/hyperlink" Target="https://www.youtube.com/watch?v=6lC5zYkhcm0" TargetMode="External"/><Relationship Id="rId6" Type="http://schemas.openxmlformats.org/officeDocument/2006/relationships/hyperlink" Target="https://www.youtube.com/watch?v=M1VJtER2IUE" TargetMode="External"/><Relationship Id="rId7" Type="http://schemas.openxmlformats.org/officeDocument/2006/relationships/hyperlink" Target="https://www.corbettreport.com/timball/" TargetMode="External"/><Relationship Id="rId8" Type="http://schemas.openxmlformats.org/officeDocument/2006/relationships/hyperlink" Target="https://www.youtube.com/watch?v=B-4w1CXFd1c" TargetMode="External"/><Relationship Id="rId9" Type="http://schemas.openxmlformats.org/officeDocument/2006/relationships/hyperlink" Target="https://www.youtube.com/watch?v=sZBWEKCW2Fc" TargetMode="External"/><Relationship Id="rId10" Type="http://schemas.openxmlformats.org/officeDocument/2006/relationships/hyperlink" Target="https://www.youtube.com/watch?v=XJOazhVmf9w&amp;t=1349" TargetMode="External"/><Relationship Id="rId11" Type="http://schemas.openxmlformats.org/officeDocument/2006/relationships/hyperlink" Target="https://www.youtube.com/watch?v=3BJKY1fiSdc" TargetMode="External"/><Relationship Id="rId12" Type="http://schemas.openxmlformats.org/officeDocument/2006/relationships/hyperlink" Target="https://www.youtube.com/watch?v=0-Ke9F0m_gw" TargetMode="External"/><Relationship Id="rId13" Type="http://schemas.openxmlformats.org/officeDocument/2006/relationships/hyperlink" Target="https://www.corbettreport.com/bigoil/" TargetMode="External"/><Relationship Id="rId14" Type="http://schemas.openxmlformats.org/officeDocument/2006/relationships/hyperlink" Target="https://www.survivalinternational.org/articles/3456-killing-conservation-lethal-cult-of-the-empty-wild" TargetMode="External"/><Relationship Id="rId15" Type="http://schemas.openxmlformats.org/officeDocument/2006/relationships/hyperlink" Target="https://newdiscourses.com/2023/04/the-negation-of-the-real/" TargetMode="External"/><Relationship Id="rId16" Type="http://schemas.openxmlformats.org/officeDocument/2006/relationships/hyperlink" Target="https://www.youtube.com/watch?v=TvHco_GL4Mo" TargetMode="External"/><Relationship Id="rId17" Type="http://schemas.openxmlformats.org/officeDocument/2006/relationships/hyperlink" Target="https://www.youtube.com/watch?v=WxKIQs-t-o0" TargetMode="External"/><Relationship Id="rId18" Type="http://schemas.openxmlformats.org/officeDocument/2006/relationships/image" Target="../media/image3.jpeg"/><Relationship Id="rId19" Type="http://schemas.openxmlformats.org/officeDocument/2006/relationships/hyperlink" Target="https://ocov3.jpl.nasa.gov/science/" TargetMode="External"/></Relationships>
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hyperlink" Target="https://t.me/a_natural_language" TargetMode="External"/><Relationship Id="rId3" Type="http://schemas.openxmlformats.org/officeDocument/2006/relationships/hyperlink" Target="https://ddebernardy.substack.com/p/support" TargetMode="External"/></Relationships>
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ddebernardy.substack.com/p/the-big-lie" TargetMode="External"/><Relationship Id="rId3" Type="http://schemas.openxmlformats.org/officeDocument/2006/relationships/hyperlink" Target="https://eartharxiv.org/repository/view/5378/" TargetMode="External"/><Relationship Id="rId4" Type="http://schemas.openxmlformats.org/officeDocument/2006/relationships/hyperlink" Target="https://ddebernardy.substack.com/p/a-climate-counternarrative" TargetMode="External"/><Relationship Id="rId5" Type="http://schemas.openxmlformats.org/officeDocument/2006/relationships/hyperlink" Target="https://github.com/ddebernardy/a-climate-counternarrative" TargetMode="External"/></Relationships>
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hyperlink" Target="https://twitter.com/ddebernardy" TargetMode="External"/><Relationship Id="rId3" Type="http://schemas.openxmlformats.org/officeDocument/2006/relationships/hyperlink" Target="mailto:ddebernardy@proton.me" TargetMode="Externa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jpe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Denis de Bernardy &lt;ddebernardy@proton.me&gt;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Denis de Bernardy &lt;</a:t>
            </a:r>
            <a:r>
              <a:rPr u="sng">
                <a:hlinkClick r:id="rId2" invalidUrl="" action="" tgtFrame="" tooltip="" history="1" highlightClick="0" endSnd="0"/>
              </a:rPr>
              <a:t>ddebernardy@proton.me</a:t>
            </a:r>
            <a:r>
              <a:t>&gt;</a:t>
            </a:r>
          </a:p>
        </p:txBody>
      </p:sp>
      <p:sp>
        <p:nvSpPr>
          <p:cNvPr id="152" name="A Climate Counternarrative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 Climate Counternarrative</a:t>
            </a:r>
          </a:p>
        </p:txBody>
      </p:sp>
      <p:sp>
        <p:nvSpPr>
          <p:cNvPr id="153" name="“The Science” is Wrong: It’s Soil, Not Oil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“The Science” is Wrong: It’s Soil, Not Oil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Avoidable Plumes of CO2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Avoidable Plumes of CO2</a:t>
            </a:r>
          </a:p>
        </p:txBody>
      </p:sp>
      <p:sp>
        <p:nvSpPr>
          <p:cNvPr id="186" name="Plume of CO2 when you clear a forest (Korkiakoski et al, 2019)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Plume of CO2 when you clear a forest (</a:t>
            </a:r>
            <a:r>
              <a:rPr u="sng">
                <a:hlinkClick r:id="rId2" invalidUrl="" action="" tgtFrame="" tooltip="" history="1" highlightClick="0" endSnd="0"/>
              </a:rPr>
              <a:t>Korkiakoski et al, 2019</a:t>
            </a:r>
            <a:r>
              <a:t>)</a:t>
            </a:r>
          </a:p>
          <a:p>
            <a:pPr/>
            <a:r>
              <a:t>Continues until the canopy is mature enough to soak it up</a:t>
            </a:r>
          </a:p>
          <a:p>
            <a:pPr/>
            <a:r>
              <a:t>No plume when you thin a forest instead (</a:t>
            </a:r>
            <a:r>
              <a:rPr u="sng">
                <a:hlinkClick r:id="rId3" invalidUrl="" action="" tgtFrame="" tooltip="" history="1" highlightClick="0" endSnd="0"/>
              </a:rPr>
              <a:t>Vesala et al, 2015</a:t>
            </a:r>
            <a:r>
              <a:t>)</a:t>
            </a:r>
          </a:p>
          <a:p>
            <a:pPr/>
            <a:r>
              <a:t>Trees keep the fungi alive, break the wind, and </a:t>
            </a:r>
            <a:r>
              <a:rPr b="1"/>
              <a:t>soak up the CO2</a:t>
            </a:r>
            <a:r>
              <a:t> emitted beneath the canopy</a:t>
            </a:r>
          </a:p>
        </p:txBody>
      </p:sp>
      <p:pic>
        <p:nvPicPr>
          <p:cNvPr id="187" name="Hot-air balloons viewed from below against a blue sky" descr="Hot-air balloons viewed from below against a blue sky"/>
          <p:cNvPicPr>
            <a:picLocks noChangeAspect="1"/>
          </p:cNvPicPr>
          <p:nvPr>
            <p:ph type="pic" idx="22"/>
          </p:nvPr>
        </p:nvPicPr>
        <p:blipFill>
          <a:blip r:embed="rId4">
            <a:extLst/>
          </a:blip>
          <a:srcRect l="17274" t="0" r="17274" b="0"/>
          <a:stretch>
            <a:fillRect/>
          </a:stretch>
        </p:blipFill>
        <p:spPr>
          <a:xfrm>
            <a:off x="12192000" y="1263848"/>
            <a:ext cx="10916874" cy="11188205"/>
          </a:xfrm>
          <a:prstGeom prst="rect">
            <a:avLst/>
          </a:prstGeom>
        </p:spPr>
      </p:pic>
      <p:sp>
        <p:nvSpPr>
          <p:cNvPr id="188" name="Forest Clear-Cu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Forest Clear-Cuts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Carbon cycle research, charts, and visualizations distract from these surface level interactions."/>
          <p:cNvSpPr txBox="1"/>
          <p:nvPr>
            <p:ph type="body" sz="half" idx="1"/>
          </p:nvPr>
        </p:nvSpPr>
        <p:spPr>
          <a:xfrm>
            <a:off x="1206500" y="4525627"/>
            <a:ext cx="21971000" cy="5094691"/>
          </a:xfrm>
          <a:prstGeom prst="rect">
            <a:avLst/>
          </a:prstGeom>
        </p:spPr>
        <p:txBody>
          <a:bodyPr/>
          <a:lstStyle/>
          <a:p>
            <a:pPr/>
            <a:r>
              <a:t>Carbon cycle research, charts, and visualizations distract from these surface level interactions.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Carbon_cycle.jpeg" descr="Carbon_cycle.jpeg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3258881" y="-1329613"/>
            <a:ext cx="17866157" cy="15064419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What Actually Changed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What Actually Changed</a:t>
            </a:r>
          </a:p>
        </p:txBody>
      </p:sp>
      <p:sp>
        <p:nvSpPr>
          <p:cNvPr id="195" name="Loggers switched to clear-cutting…"/>
          <p:cNvSpPr txBox="1"/>
          <p:nvPr>
            <p:ph type="body" sz="half" idx="1"/>
          </p:nvPr>
        </p:nvSpPr>
        <p:spPr>
          <a:xfrm>
            <a:off x="1206500" y="4248504"/>
            <a:ext cx="10157826" cy="8256630"/>
          </a:xfrm>
          <a:prstGeom prst="rect">
            <a:avLst/>
          </a:prstGeom>
        </p:spPr>
        <p:txBody>
          <a:bodyPr/>
          <a:lstStyle/>
          <a:p>
            <a:pPr/>
            <a:r>
              <a:t>Loggers switched to clear-cutting</a:t>
            </a:r>
          </a:p>
          <a:p>
            <a:pPr/>
            <a:r>
              <a:t>Farmers removed hedgerows:</a:t>
            </a:r>
          </a:p>
          <a:p>
            <a:pPr lvl="1"/>
            <a:r>
              <a:t>Fewer, larger landowners</a:t>
            </a:r>
          </a:p>
          <a:p>
            <a:pPr lvl="1"/>
            <a:r>
              <a:t>Industrialized farming</a:t>
            </a:r>
          </a:p>
          <a:p>
            <a:pPr/>
            <a:r>
              <a:t>Other canopy-related changes:</a:t>
            </a:r>
          </a:p>
          <a:p>
            <a:pPr lvl="1"/>
            <a:r>
              <a:t>US Midwest, Great Steppes</a:t>
            </a:r>
          </a:p>
          <a:p>
            <a:pPr lvl="1"/>
            <a:r>
              <a:t>Deforestation, dead waters (?)</a:t>
            </a:r>
          </a:p>
        </p:txBody>
      </p:sp>
      <p:pic>
        <p:nvPicPr>
          <p:cNvPr id="196" name="Hot-air balloons viewed from below against a blue sky" descr="Hot-air balloons viewed from below against a blue sky"/>
          <p:cNvPicPr>
            <a:picLocks noChangeAspect="1"/>
          </p:cNvPicPr>
          <p:nvPr>
            <p:ph type="pic" idx="22"/>
          </p:nvPr>
        </p:nvPicPr>
        <p:blipFill>
          <a:blip r:embed="rId2">
            <a:extLst/>
          </a:blip>
          <a:srcRect l="13409" t="0" r="13409" b="0"/>
          <a:stretch>
            <a:fillRect/>
          </a:stretch>
        </p:blipFill>
        <p:spPr>
          <a:xfrm>
            <a:off x="12192000" y="1263848"/>
            <a:ext cx="10916874" cy="11188205"/>
          </a:xfrm>
          <a:prstGeom prst="rect">
            <a:avLst/>
          </a:prstGeom>
        </p:spPr>
      </p:pic>
      <p:sp>
        <p:nvSpPr>
          <p:cNvPr id="197" name="Canopy Loss"/>
          <p:cNvSpPr txBox="1"/>
          <p:nvPr>
            <p:ph type="title"/>
          </p:nvPr>
        </p:nvSpPr>
        <p:spPr>
          <a:xfrm>
            <a:off x="1219200" y="952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Canopy Loss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Keep Plants in the Ground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Keep Plants in the Ground</a:t>
            </a:r>
          </a:p>
        </p:txBody>
      </p:sp>
      <p:sp>
        <p:nvSpPr>
          <p:cNvPr id="200" name="Simple and profitable to curb:…"/>
          <p:cNvSpPr txBox="1"/>
          <p:nvPr>
            <p:ph type="body" sz="half" idx="1"/>
          </p:nvPr>
        </p:nvSpPr>
        <p:spPr>
          <a:xfrm>
            <a:off x="1206500" y="4248504"/>
            <a:ext cx="10158642" cy="8256630"/>
          </a:xfrm>
          <a:prstGeom prst="rect">
            <a:avLst/>
          </a:prstGeom>
        </p:spPr>
        <p:txBody>
          <a:bodyPr/>
          <a:lstStyle/>
          <a:p>
            <a:pPr/>
            <a:r>
              <a:rPr b="1"/>
              <a:t>Simple</a:t>
            </a:r>
            <a:r>
              <a:t> and </a:t>
            </a:r>
            <a:r>
              <a:rPr b="1"/>
              <a:t>profitable</a:t>
            </a:r>
            <a:r>
              <a:t> to curb:</a:t>
            </a:r>
          </a:p>
          <a:p>
            <a:pPr lvl="1"/>
            <a:r>
              <a:t>Forest thinning, mosaic system</a:t>
            </a:r>
          </a:p>
          <a:p>
            <a:pPr lvl="1"/>
            <a:r>
              <a:t>Alley cropping, intercropping</a:t>
            </a:r>
          </a:p>
          <a:p>
            <a:pPr lvl="1"/>
            <a:r>
              <a:t>Sylvopasture, rotational grazing</a:t>
            </a:r>
          </a:p>
          <a:p>
            <a:pPr/>
            <a:r>
              <a:t>Short-cycle coppicing for biomass would keep crop yield impacts low</a:t>
            </a:r>
          </a:p>
          <a:p>
            <a:pPr/>
            <a:r>
              <a:t>Would also solve biodiversity loss (roadsides, “re-wilded” gardens) </a:t>
            </a:r>
          </a:p>
        </p:txBody>
      </p:sp>
      <p:pic>
        <p:nvPicPr>
          <p:cNvPr id="201" name="Hot-air balloons viewed from below against a blue sky" descr="Hot-air balloons viewed from below against a blue sky"/>
          <p:cNvPicPr>
            <a:picLocks noChangeAspect="1"/>
          </p:cNvPicPr>
          <p:nvPr>
            <p:ph type="pic" idx="22"/>
          </p:nvPr>
        </p:nvPicPr>
        <p:blipFill>
          <a:blip r:embed="rId2">
            <a:extLst/>
          </a:blip>
          <a:srcRect l="9343" t="0" r="9343" b="0"/>
          <a:stretch>
            <a:fillRect/>
          </a:stretch>
        </p:blipFill>
        <p:spPr>
          <a:xfrm>
            <a:off x="12192000" y="1263848"/>
            <a:ext cx="10916874" cy="11188205"/>
          </a:xfrm>
          <a:prstGeom prst="rect">
            <a:avLst/>
          </a:prstGeom>
        </p:spPr>
      </p:pic>
      <p:sp>
        <p:nvSpPr>
          <p:cNvPr id="202" name="Avoidable Plum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Avoidable Plumes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Open question: best approaches to use the inevitable CO2 plumes?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>
            <a:lvl1pPr defTabSz="2365188">
              <a:defRPr spc="-225" sz="11252"/>
            </a:lvl1pPr>
          </a:lstStyle>
          <a:p>
            <a:pPr/>
            <a:r>
              <a:t>Open question: best approaches to use the inevitable CO2 plumes?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Carbon Accounting Chicaner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Carbon Accounting Chicanery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Designed in Good Faith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Designed in Good Faith</a:t>
            </a:r>
          </a:p>
        </p:txBody>
      </p:sp>
      <p:sp>
        <p:nvSpPr>
          <p:cNvPr id="209" name="Transition matrixes move carbon stocks from one discrete state to the next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Transition matrixes move carbon stocks from one discrete state to the next</a:t>
            </a:r>
          </a:p>
          <a:p>
            <a:pPr/>
            <a:r>
              <a:t>Sound choice, since continuous tracking would be impractical</a:t>
            </a:r>
          </a:p>
          <a:p>
            <a:pPr/>
            <a:r>
              <a:t>That tracks the net contribution of these avoidable plumes</a:t>
            </a:r>
          </a:p>
          <a:p>
            <a:pPr/>
            <a:r>
              <a:t>These avoidable plumes thereby go </a:t>
            </a:r>
            <a:r>
              <a:rPr b="1"/>
              <a:t>uncounted</a:t>
            </a:r>
            <a:r>
              <a:t> and </a:t>
            </a:r>
            <a:r>
              <a:rPr b="1"/>
              <a:t>unreported</a:t>
            </a:r>
          </a:p>
        </p:txBody>
      </p:sp>
      <p:pic>
        <p:nvPicPr>
          <p:cNvPr id="210" name="Waldumbaustadien-mit-stehendem-Totholz-768x512.jpg" descr="Waldumbaustadien-mit-stehendem-Totholz-768x512.jpg"/>
          <p:cNvPicPr>
            <a:picLocks noChangeAspect="1"/>
          </p:cNvPicPr>
          <p:nvPr>
            <p:ph type="pic" idx="22"/>
          </p:nvPr>
        </p:nvPicPr>
        <p:blipFill>
          <a:blip r:embed="rId2">
            <a:extLst/>
          </a:blip>
          <a:srcRect l="17475" t="0" r="17475" b="0"/>
          <a:stretch>
            <a:fillRect/>
          </a:stretch>
        </p:blipFill>
        <p:spPr>
          <a:xfrm>
            <a:off x="12192000" y="1263848"/>
            <a:ext cx="10916874" cy="11188205"/>
          </a:xfrm>
          <a:prstGeom prst="rect">
            <a:avLst/>
          </a:prstGeom>
        </p:spPr>
      </p:pic>
      <p:sp>
        <p:nvSpPr>
          <p:cNvPr id="211" name="Credit: Andreas Pommer for the European Forest Institute"/>
          <p:cNvSpPr/>
          <p:nvPr/>
        </p:nvSpPr>
        <p:spPr>
          <a:xfrm>
            <a:off x="12192000" y="12553751"/>
            <a:ext cx="10916874" cy="461367"/>
          </a:xfrm>
          <a:prstGeom prst="roundRect">
            <a:avLst>
              <a:gd name="adj" fmla="val 0"/>
            </a:avLst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/>
            <a:r>
              <a:t>Credit: </a:t>
            </a:r>
            <a:r>
              <a:rPr u="sng">
                <a:hlinkClick r:id="rId3" invalidUrl="" action="" tgtFrame="" tooltip="" history="1" highlightClick="0" endSnd="0"/>
              </a:rPr>
              <a:t>Andreas Pommer</a:t>
            </a:r>
            <a:r>
              <a:t> for the </a:t>
            </a:r>
            <a:r>
              <a:rPr u="sng">
                <a:hlinkClick r:id="rId4" invalidUrl="" action="" tgtFrame="" tooltip="" history="1" highlightClick="0" endSnd="0"/>
              </a:rPr>
              <a:t>European Forest Institute</a:t>
            </a:r>
          </a:p>
        </p:txBody>
      </p:sp>
      <p:sp>
        <p:nvSpPr>
          <p:cNvPr id="212" name="Forestry Model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Forestry Models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The numbers reported under Land Use 4.A.1 “Forest land remaining forest land” are based on models."/>
          <p:cNvSpPr txBox="1"/>
          <p:nvPr>
            <p:ph type="body" sz="half" idx="1"/>
          </p:nvPr>
        </p:nvSpPr>
        <p:spPr>
          <a:xfrm>
            <a:off x="1206500" y="4308761"/>
            <a:ext cx="21971000" cy="5098478"/>
          </a:xfrm>
          <a:prstGeom prst="rect">
            <a:avLst/>
          </a:prstGeom>
        </p:spPr>
        <p:txBody>
          <a:bodyPr/>
          <a:lstStyle>
            <a:lvl1pPr defTabSz="2365188">
              <a:defRPr spc="-225" sz="11252"/>
            </a:lvl1pPr>
          </a:lstStyle>
          <a:p>
            <a:pPr/>
            <a:r>
              <a:t>The numbers reported under Land Use 4.A.1 “Forest land remaining forest land” are based on models.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Contrived By Financiers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Contrived By Financiers</a:t>
            </a:r>
          </a:p>
        </p:txBody>
      </p:sp>
      <p:sp>
        <p:nvSpPr>
          <p:cNvPr id="217" name="Works like a financial statement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Works like a financial statement</a:t>
            </a:r>
          </a:p>
          <a:p>
            <a:pPr/>
            <a:r>
              <a:t>Cherrypicked emission sources get vilified as reducible expenses</a:t>
            </a:r>
          </a:p>
          <a:p>
            <a:pPr/>
            <a:r>
              <a:t>Carbon stocks are more like balance sheet entries:</a:t>
            </a:r>
          </a:p>
          <a:p>
            <a:pPr lvl="1"/>
            <a:r>
              <a:t>Tracked as stock changes</a:t>
            </a:r>
          </a:p>
          <a:p>
            <a:pPr lvl="1"/>
            <a:r>
              <a:t>Keeps internal emissions out of view (and out of scrutiny)</a:t>
            </a:r>
          </a:p>
        </p:txBody>
      </p:sp>
      <p:pic>
        <p:nvPicPr>
          <p:cNvPr id="218" name="61fd1f44f2e71204a3295866_Untitled design(49).jpg" descr="61fd1f44f2e71204a3295866_Untitled design(49).jpg"/>
          <p:cNvPicPr>
            <a:picLocks noChangeAspect="1"/>
          </p:cNvPicPr>
          <p:nvPr>
            <p:ph type="pic" idx="22"/>
          </p:nvPr>
        </p:nvPicPr>
        <p:blipFill>
          <a:blip r:embed="rId2">
            <a:extLst/>
          </a:blip>
          <a:srcRect l="15394" t="0" r="15394" b="0"/>
          <a:stretch>
            <a:fillRect/>
          </a:stretch>
        </p:blipFill>
        <p:spPr>
          <a:xfrm>
            <a:off x="12192000" y="1263848"/>
            <a:ext cx="10916874" cy="11188205"/>
          </a:xfrm>
          <a:prstGeom prst="rect">
            <a:avLst/>
          </a:prstGeom>
        </p:spPr>
      </p:pic>
      <p:sp>
        <p:nvSpPr>
          <p:cNvPr id="219" name="Carbon Account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Carbon Accounting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Appalled Environmentalist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Appalled Environmentalist</a:t>
            </a:r>
          </a:p>
        </p:txBody>
      </p:sp>
      <p:sp>
        <p:nvSpPr>
          <p:cNvPr id="156" name="Engineer triggered by dubious climate science and solutions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Engineer triggered by dubious climate science and solutions</a:t>
            </a:r>
          </a:p>
          <a:p>
            <a:pPr/>
            <a:r>
              <a:t>Agroecology, permaculture</a:t>
            </a:r>
          </a:p>
          <a:p>
            <a:pPr/>
            <a:r>
              <a:t>Author of </a:t>
            </a:r>
            <a:r>
              <a:rPr u="sng">
                <a:hlinkClick r:id="rId2" invalidUrl="" action="" tgtFrame="" tooltip="" history="1" highlightClick="0" endSnd="0"/>
              </a:rPr>
              <a:t>A Natural Language</a:t>
            </a:r>
            <a:r>
              <a:t>:</a:t>
            </a:r>
          </a:p>
          <a:p>
            <a:pPr lvl="1"/>
            <a:r>
              <a:t>Environmental big lies</a:t>
            </a:r>
          </a:p>
          <a:p>
            <a:pPr lvl="1"/>
            <a:r>
              <a:t>Carbon accounting chicanery</a:t>
            </a:r>
          </a:p>
          <a:p>
            <a:pPr lvl="1"/>
            <a:r>
              <a:t>Solutions to actual problems</a:t>
            </a:r>
          </a:p>
        </p:txBody>
      </p:sp>
      <p:pic>
        <p:nvPicPr>
          <p:cNvPr id="157" name="Hot-air balloons viewed from below against a blue sky" descr="Hot-air balloons viewed from below against a blue sky"/>
          <p:cNvPicPr>
            <a:picLocks noChangeAspect="1"/>
          </p:cNvPicPr>
          <p:nvPr>
            <p:ph type="pic" idx="22"/>
          </p:nvPr>
        </p:nvPicPr>
        <p:blipFill>
          <a:blip r:embed="rId3">
            <a:extLst/>
          </a:blip>
          <a:srcRect l="0" t="5450" r="0" b="0"/>
          <a:stretch>
            <a:fillRect/>
          </a:stretch>
        </p:blipFill>
        <p:spPr>
          <a:xfrm>
            <a:off x="12192000" y="1263848"/>
            <a:ext cx="10916874" cy="11188205"/>
          </a:xfrm>
          <a:prstGeom prst="rect">
            <a:avLst/>
          </a:prstGeom>
        </p:spPr>
      </p:pic>
      <p:sp>
        <p:nvSpPr>
          <p:cNvPr id="158" name="Denis de Bernard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Denis de Bernardy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Makes sense if and only if the avoidable emissions hidden in stocks are negligible.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>
            <a:lvl1pPr defTabSz="1950671">
              <a:defRPr spc="-185" sz="9280"/>
            </a:lvl1pPr>
          </a:lstStyle>
          <a:p>
            <a:pPr/>
            <a:r>
              <a:t>Makes sense if and only if the avoidable emissions hidden in stocks are negligible.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oil Emissio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Soil Emissions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Anything But Negligible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Anything But Negligible</a:t>
            </a:r>
          </a:p>
        </p:txBody>
      </p:sp>
      <p:sp>
        <p:nvSpPr>
          <p:cNvPr id="226" name="A few kg of CO2 per sq. meter (Korkiakoski et al, 2019)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 few kg of CO2 per sq. meter (</a:t>
            </a:r>
            <a:r>
              <a:rPr u="sng">
                <a:hlinkClick r:id="rId2" invalidUrl="" action="" tgtFrame="" tooltip="" history="1" highlightClick="0" endSnd="0"/>
              </a:rPr>
              <a:t>Korkiakoski et al, 2019</a:t>
            </a:r>
            <a:r>
              <a:t>)</a:t>
            </a:r>
          </a:p>
          <a:p>
            <a:pPr/>
            <a:r>
              <a:t>About 10 tons per acre</a:t>
            </a:r>
          </a:p>
          <a:p>
            <a:pPr/>
            <a:r>
              <a:t>Loggers clear </a:t>
            </a:r>
            <a:r>
              <a:rPr u="sng">
                <a:hlinkClick r:id="rId3" invalidUrl="" action="" tgtFrame="" tooltip="" history="1" highlightClick="0" endSnd="0"/>
              </a:rPr>
              <a:t>over 60 million acres</a:t>
            </a:r>
            <a:r>
              <a:t> per year</a:t>
            </a:r>
          </a:p>
          <a:p>
            <a:pPr/>
            <a:r>
              <a:t>A German economy or so worth of avoidable CO2 emissions</a:t>
            </a:r>
          </a:p>
          <a:p>
            <a:pPr/>
            <a:r>
              <a:t>Kicker: </a:t>
            </a:r>
            <a:r>
              <a:rPr u="sng">
                <a:hlinkClick r:id="rId4" invalidUrl="" action="" tgtFrame="" tooltip="" history="1" highlightClick="0" endSnd="0"/>
              </a:rPr>
              <a:t>Reduced-Impact Logging</a:t>
            </a:r>
          </a:p>
        </p:txBody>
      </p:sp>
      <p:pic>
        <p:nvPicPr>
          <p:cNvPr id="227" name="r0_0_800_600_w1200_h678_fmax.jpg" descr="r0_0_800_600_w1200_h678_fmax.jpg"/>
          <p:cNvPicPr>
            <a:picLocks noChangeAspect="1"/>
          </p:cNvPicPr>
          <p:nvPr>
            <p:ph type="pic" idx="22"/>
          </p:nvPr>
        </p:nvPicPr>
        <p:blipFill>
          <a:blip r:embed="rId5">
            <a:extLst/>
          </a:blip>
          <a:srcRect l="13409" t="0" r="13409" b="0"/>
          <a:stretch>
            <a:fillRect/>
          </a:stretch>
        </p:blipFill>
        <p:spPr>
          <a:xfrm>
            <a:off x="12192000" y="1263848"/>
            <a:ext cx="10916874" cy="11188205"/>
          </a:xfrm>
          <a:prstGeom prst="rect">
            <a:avLst/>
          </a:prstGeom>
        </p:spPr>
      </p:pic>
      <p:sp>
        <p:nvSpPr>
          <p:cNvPr id="228" name="Logging Emissio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Logging Emissions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Loggers stand to pocket carbon offsets to curb these plumes.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Loggers stand to pocket carbon offsets to curb these plumes.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The Elephant in the Room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The Elephant in the Room</a:t>
            </a:r>
          </a:p>
        </p:txBody>
      </p:sp>
      <p:sp>
        <p:nvSpPr>
          <p:cNvPr id="233" name="Vary widely (Abdalla et al, 2016)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Vary widely (</a:t>
            </a:r>
            <a:r>
              <a:rPr u="sng">
                <a:hlinkClick r:id="rId2" invalidUrl="" action="" tgtFrame="" tooltip="" history="1" highlightClick="0" endSnd="0"/>
              </a:rPr>
              <a:t>Abdalla et al, 2016</a:t>
            </a:r>
            <a:r>
              <a:t>)</a:t>
            </a:r>
          </a:p>
          <a:p>
            <a:pPr/>
            <a:r>
              <a:t>Localized: a few grams (no-till) to dozens of grams (till) of CO2 per sq. meter in 5h (</a:t>
            </a:r>
            <a:r>
              <a:rPr u="sng">
                <a:hlinkClick r:id="rId3" invalidUrl="" action="" tgtFrame="" tooltip="" history="1" highlightClick="0" endSnd="0"/>
              </a:rPr>
              <a:t>Reicosky, 1997</a:t>
            </a:r>
            <a:r>
              <a:t>)</a:t>
            </a:r>
          </a:p>
          <a:p>
            <a:pPr/>
            <a:r>
              <a:t>About 25kg (no-till) or 100-400kg (till) of CO2 per acre</a:t>
            </a:r>
          </a:p>
          <a:p>
            <a:pPr/>
            <a:r>
              <a:rPr u="sng">
                <a:hlinkClick r:id="rId4" invalidUrl="" action="" tgtFrame="" tooltip="" history="1" highlightClick="0" endSnd="0"/>
              </a:rPr>
              <a:t>340 million acres</a:t>
            </a:r>
            <a:r>
              <a:t> of farmlands under temporary crops in the US alone (~8.5Gt of no-till CO2)</a:t>
            </a:r>
          </a:p>
        </p:txBody>
      </p:sp>
      <p:pic>
        <p:nvPicPr>
          <p:cNvPr id="234" name="file-20210427-19-x8geyc.jpg" descr="file-20210427-19-x8geyc.jpg"/>
          <p:cNvPicPr>
            <a:picLocks noChangeAspect="1"/>
          </p:cNvPicPr>
          <p:nvPr>
            <p:ph type="pic" idx="22"/>
          </p:nvPr>
        </p:nvPicPr>
        <p:blipFill>
          <a:blip r:embed="rId5">
            <a:extLst/>
          </a:blip>
          <a:srcRect l="19350" t="0" r="25779" b="0"/>
          <a:stretch>
            <a:fillRect/>
          </a:stretch>
        </p:blipFill>
        <p:spPr>
          <a:xfrm>
            <a:off x="12192000" y="1263848"/>
            <a:ext cx="10916874" cy="11188205"/>
          </a:xfrm>
          <a:prstGeom prst="rect">
            <a:avLst/>
          </a:prstGeom>
        </p:spPr>
      </p:pic>
      <p:sp>
        <p:nvSpPr>
          <p:cNvPr id="235" name="Farming Emissio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Farming Emissions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You can tell when farmers are tilling, harvesting, or using fire to clear fields."/>
          <p:cNvSpPr txBox="1"/>
          <p:nvPr>
            <p:ph type="body" sz="half" idx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/>
          <a:lstStyle>
            <a:lvl1pPr defTabSz="2145738">
              <a:defRPr spc="-204" sz="10208"/>
            </a:lvl1pPr>
          </a:lstStyle>
          <a:p>
            <a:pPr/>
            <a:r>
              <a:t>You can tell when farmers are tilling, harvesting, or using fire to clear fields.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Screen Shot 2023-04-11 at 7.58.08 PM.png" descr="Screen Shot 2023-04-11 at 7.58.08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01658" y="19947"/>
            <a:ext cx="10823864" cy="6764915"/>
          </a:xfrm>
          <a:prstGeom prst="rect">
            <a:avLst/>
          </a:prstGeom>
          <a:ln w="12700">
            <a:miter lim="400000"/>
          </a:ln>
        </p:spPr>
      </p:pic>
      <p:pic>
        <p:nvPicPr>
          <p:cNvPr id="240" name="Screen Shot 2023-04-11 at 7.58.51 PM.png" descr="Screen Shot 2023-04-11 at 7.58.51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427439" y="19947"/>
            <a:ext cx="10823490" cy="6764682"/>
          </a:xfrm>
          <a:prstGeom prst="rect">
            <a:avLst/>
          </a:prstGeom>
          <a:ln w="12700">
            <a:miter lim="400000"/>
          </a:ln>
        </p:spPr>
      </p:pic>
      <p:pic>
        <p:nvPicPr>
          <p:cNvPr id="241" name="Screen Shot 2023-04-11 at 7.59.33 PM.png" descr="Screen Shot 2023-04-11 at 7.59.33 P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01745" y="6931675"/>
            <a:ext cx="10823005" cy="6764378"/>
          </a:xfrm>
          <a:prstGeom prst="rect">
            <a:avLst/>
          </a:prstGeom>
          <a:ln w="12700">
            <a:miter lim="400000"/>
          </a:ln>
        </p:spPr>
      </p:pic>
      <p:pic>
        <p:nvPicPr>
          <p:cNvPr id="242" name="Screen Shot 2023-04-11 at 8.00.52 PM.png" descr="Screen Shot 2023-04-11 at 8.00.52 PM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2416735" y="6924807"/>
            <a:ext cx="10844983" cy="677811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“The Science” is confusing a canopy loss problem for an energy problem.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>
            <a:lvl1pPr defTabSz="2218888">
              <a:defRPr spc="-211" sz="10556"/>
            </a:lvl1pPr>
          </a:lstStyle>
          <a:p>
            <a:pPr/>
            <a:r>
              <a:t>“The Science” is confusing a canopy loss problem for an energy problem.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Industrialized Bio-Sequestra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Industrialized Bio-Sequestration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(Not So) Unfairly Vilified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(Not So) Unfairly Vilified</a:t>
            </a:r>
          </a:p>
        </p:txBody>
      </p:sp>
      <p:sp>
        <p:nvSpPr>
          <p:cNvPr id="249" name="Naive isotopic analyses can’t tell if plants are cycling the fossil fuel carbon or not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Naive isotopic analyses can’t tell if plants are cycling the fossil fuel carbon or not</a:t>
            </a:r>
          </a:p>
          <a:p>
            <a:pPr/>
            <a:r>
              <a:t>Only 12% of the CO2 is tied to fossil fuels (</a:t>
            </a:r>
            <a:r>
              <a:rPr u="sng">
                <a:hlinkClick r:id="rId2" invalidUrl="" action="" tgtFrame="" tooltip="" history="1" highlightClick="0" endSnd="0"/>
              </a:rPr>
              <a:t>Skrable et al, 2022</a:t>
            </a:r>
            <a:r>
              <a:t>):</a:t>
            </a:r>
          </a:p>
          <a:p>
            <a:pPr lvl="1"/>
            <a:r>
              <a:t>CO2 </a:t>
            </a:r>
            <a:r>
              <a:rPr u="sng">
                <a:hlinkClick r:id="rId3" invalidUrl="" action="" tgtFrame="" tooltip="" history="1" highlightClick="0" endSnd="0"/>
              </a:rPr>
              <a:t>increased like clockwork</a:t>
            </a:r>
            <a:r>
              <a:t> despite the 2020 lockdowns</a:t>
            </a:r>
          </a:p>
          <a:p>
            <a:pPr lvl="1"/>
            <a:r>
              <a:t>Sources with little or no nearby plants (planes, smokestacks)</a:t>
            </a:r>
          </a:p>
        </p:txBody>
      </p:sp>
      <p:pic>
        <p:nvPicPr>
          <p:cNvPr id="250" name="gettyimages-1451302676-d3d8c88f9662e626af740fee788d8dd06acc0043-s1200-c85.jpg" descr="gettyimages-1451302676-d3d8c88f9662e626af740fee788d8dd06acc0043-s1200-c85.jpg"/>
          <p:cNvPicPr>
            <a:picLocks noChangeAspect="1"/>
          </p:cNvPicPr>
          <p:nvPr>
            <p:ph type="pic" idx="22"/>
          </p:nvPr>
        </p:nvPicPr>
        <p:blipFill>
          <a:blip r:embed="rId4">
            <a:extLst/>
          </a:blip>
          <a:srcRect l="17147" t="0" r="17147" b="10214"/>
          <a:stretch>
            <a:fillRect/>
          </a:stretch>
        </p:blipFill>
        <p:spPr>
          <a:xfrm>
            <a:off x="12192000" y="1263848"/>
            <a:ext cx="10916874" cy="11188205"/>
          </a:xfrm>
          <a:prstGeom prst="rect">
            <a:avLst/>
          </a:prstGeom>
        </p:spPr>
      </p:pic>
      <p:sp>
        <p:nvSpPr>
          <p:cNvPr id="251" name="Credit: Visual China Group"/>
          <p:cNvSpPr/>
          <p:nvPr/>
        </p:nvSpPr>
        <p:spPr>
          <a:xfrm>
            <a:off x="12192000" y="12553751"/>
            <a:ext cx="10916874" cy="461367"/>
          </a:xfrm>
          <a:prstGeom prst="roundRect">
            <a:avLst>
              <a:gd name="adj" fmla="val 0"/>
            </a:avLst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/>
            <a:r>
              <a:t>Credit: Visual China Group</a:t>
            </a:r>
          </a:p>
        </p:txBody>
      </p:sp>
      <p:sp>
        <p:nvSpPr>
          <p:cNvPr id="252" name="Fossil Fuel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Fossil Fuels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Environmental Big Li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Environmental Big Lies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Make no mistake: there isn’t much to love about fossil fuels (or any mining). But energy is critical, and so is CO2."/>
          <p:cNvSpPr txBox="1"/>
          <p:nvPr>
            <p:ph type="body" sz="half" idx="1"/>
          </p:nvPr>
        </p:nvSpPr>
        <p:spPr>
          <a:xfrm>
            <a:off x="1206500" y="4314667"/>
            <a:ext cx="21971000" cy="5086666"/>
          </a:xfrm>
          <a:prstGeom prst="rect">
            <a:avLst/>
          </a:prstGeom>
        </p:spPr>
        <p:txBody>
          <a:bodyPr/>
          <a:lstStyle/>
          <a:p>
            <a:pPr defTabSz="2170121">
              <a:defRPr spc="-206" sz="10324"/>
            </a:pPr>
            <a:r>
              <a:t>Make no mistake: there isn’t much to love about fossil fuels (</a:t>
            </a:r>
            <a:r>
              <a:rPr u="sng">
                <a:hlinkClick r:id="rId2" invalidUrl="" action="" tgtFrame="" tooltip="" history="1" highlightClick="0" endSnd="0"/>
              </a:rPr>
              <a:t>or any mining</a:t>
            </a:r>
            <a:r>
              <a:t>).</a:t>
            </a:r>
            <a:br/>
            <a:r>
              <a:t>But energy is critical, and so is CO2.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CO2 is Plant Food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/>
          </a:lstStyle>
          <a:p>
            <a:pPr/>
            <a:r>
              <a:t>CO2 is Plant Food</a:t>
            </a:r>
          </a:p>
        </p:txBody>
      </p:sp>
      <p:grpSp>
        <p:nvGrpSpPr>
          <p:cNvPr id="259" name="Group"/>
          <p:cNvGrpSpPr/>
          <p:nvPr/>
        </p:nvGrpSpPr>
        <p:grpSpPr>
          <a:xfrm>
            <a:off x="2750071" y="2332119"/>
            <a:ext cx="18883860" cy="11185326"/>
            <a:chOff x="0" y="0"/>
            <a:chExt cx="18883859" cy="11185325"/>
          </a:xfrm>
        </p:grpSpPr>
        <p:pic>
          <p:nvPicPr>
            <p:cNvPr id="257" name="Screenshot 2023-08-20 at 12.20.40.png" descr="Screenshot 2023-08-20 at 12.20.40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12" t="0" r="0" b="0"/>
            <a:stretch>
              <a:fillRect/>
            </a:stretch>
          </p:blipFill>
          <p:spPr>
            <a:xfrm>
              <a:off x="0" y="0"/>
              <a:ext cx="18883858" cy="1062217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58" name="Caption"/>
            <p:cNvSpPr/>
            <p:nvPr/>
          </p:nvSpPr>
          <p:spPr>
            <a:xfrm>
              <a:off x="0" y="10723959"/>
              <a:ext cx="18883860" cy="461367"/>
            </a:xfrm>
            <a:prstGeom prst="roundRect">
              <a:avLst>
                <a:gd name="adj" fmla="val 0"/>
              </a:avLst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  <a:r>
                <a:t>Dr. Sherwood B. Idso showing the effects of CO2. (</a:t>
              </a:r>
              <a:r>
                <a:rPr u="sng">
                  <a:hlinkClick r:id="rId3" invalidUrl="" action="" tgtFrame="" tooltip="" history="1" highlightClick="0" endSnd="0"/>
                </a:rPr>
                <a:t>Idso and Idso, 1994</a:t>
              </a:r>
              <a:r>
                <a:t>)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Hemp CO2 Fertilization"/>
          <p:cNvSpPr txBox="1"/>
          <p:nvPr>
            <p:ph type="body" idx="21"/>
          </p:nvPr>
        </p:nvSpPr>
        <p:spPr>
          <a:xfrm>
            <a:off x="1206500" y="2247900"/>
            <a:ext cx="10157411" cy="93477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Hemp CO2 Fertilization</a:t>
            </a:r>
          </a:p>
        </p:txBody>
      </p:sp>
      <p:sp>
        <p:nvSpPr>
          <p:cNvPr id="262" name="Capture the smokestack’s output (rocket mass heater like setup)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Capture the smokestack’s output (rocket mass heater like setup)</a:t>
            </a:r>
          </a:p>
          <a:p>
            <a:pPr/>
            <a:r>
              <a:t>Filter/process as needed (pH)</a:t>
            </a:r>
          </a:p>
          <a:p>
            <a:pPr/>
            <a:r>
              <a:t>Put the heat to good use</a:t>
            </a:r>
          </a:p>
          <a:p>
            <a:pPr/>
            <a:r>
              <a:t>Pipe the output towards plants (drip irrigation/</a:t>
            </a:r>
            <a:r>
              <a:rPr u="sng">
                <a:hlinkClick r:id="rId2" invalidUrl="" action="" tgtFrame="" tooltip="" history="1" highlightClick="0" endSnd="0"/>
              </a:rPr>
              <a:t>FACE</a:t>
            </a:r>
            <a:r>
              <a:t> like setup)</a:t>
            </a:r>
          </a:p>
          <a:p>
            <a:pPr/>
            <a:r>
              <a:t>Hemp soaks up toxins and has many industrial uses</a:t>
            </a:r>
          </a:p>
        </p:txBody>
      </p:sp>
      <p:pic>
        <p:nvPicPr>
          <p:cNvPr id="263" name="Nevada_Desert_FACE_Facility.jpg" descr="Nevada_Desert_FACE_Facility.jpg"/>
          <p:cNvPicPr>
            <a:picLocks noChangeAspect="1"/>
          </p:cNvPicPr>
          <p:nvPr>
            <p:ph type="pic" idx="22"/>
          </p:nvPr>
        </p:nvPicPr>
        <p:blipFill>
          <a:blip r:embed="rId3">
            <a:extLst/>
          </a:blip>
          <a:srcRect l="11816" t="0" r="11816" b="0"/>
          <a:stretch>
            <a:fillRect/>
          </a:stretch>
        </p:blipFill>
        <p:spPr>
          <a:xfrm>
            <a:off x="12192000" y="1263848"/>
            <a:ext cx="10916874" cy="11188205"/>
          </a:xfrm>
          <a:prstGeom prst="rect">
            <a:avLst/>
          </a:prstGeom>
        </p:spPr>
      </p:pic>
      <p:sp>
        <p:nvSpPr>
          <p:cNvPr id="264" name="Bio-Sequestra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Bio-Sequestration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Or just let the CO2 escape freely. Plants are soaking it up just fine."/>
          <p:cNvSpPr txBox="1"/>
          <p:nvPr>
            <p:ph type="body" sz="half" idx="1"/>
          </p:nvPr>
        </p:nvSpPr>
        <p:spPr>
          <a:xfrm>
            <a:off x="1206500" y="4308545"/>
            <a:ext cx="21971000" cy="3873939"/>
          </a:xfrm>
          <a:prstGeom prst="rect">
            <a:avLst/>
          </a:prstGeom>
        </p:spPr>
        <p:txBody>
          <a:bodyPr/>
          <a:lstStyle/>
          <a:p>
            <a:pPr/>
            <a:r>
              <a:t>Or just let the CO2 escape freely. Plants are soaking it up just fine.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co2_trend_mlo.png" descr="co2_trend_mlo.png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3048000" y="0"/>
            <a:ext cx="18288000" cy="13716000"/>
          </a:xfrm>
          <a:prstGeom prst="rect">
            <a:avLst/>
          </a:prstGeom>
        </p:spPr>
      </p:pic>
      <p:sp>
        <p:nvSpPr>
          <p:cNvPr id="269" name="Line"/>
          <p:cNvSpPr/>
          <p:nvPr/>
        </p:nvSpPr>
        <p:spPr>
          <a:xfrm>
            <a:off x="11950983" y="3923047"/>
            <a:ext cx="3910781" cy="1"/>
          </a:xfrm>
          <a:prstGeom prst="line">
            <a:avLst/>
          </a:prstGeom>
          <a:ln w="127000">
            <a:solidFill>
              <a:srgbClr val="929292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70" name="Line"/>
          <p:cNvSpPr/>
          <p:nvPr/>
        </p:nvSpPr>
        <p:spPr>
          <a:xfrm>
            <a:off x="11961876" y="5155619"/>
            <a:ext cx="808429" cy="1"/>
          </a:xfrm>
          <a:prstGeom prst="line">
            <a:avLst/>
          </a:prstGeom>
          <a:ln w="127000">
            <a:solidFill>
              <a:srgbClr val="929292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71" name="Line"/>
          <p:cNvSpPr/>
          <p:nvPr/>
        </p:nvSpPr>
        <p:spPr>
          <a:xfrm flipV="1">
            <a:off x="11880893" y="3854926"/>
            <a:ext cx="1" cy="1354263"/>
          </a:xfrm>
          <a:prstGeom prst="line">
            <a:avLst/>
          </a:prstGeom>
          <a:ln w="127000">
            <a:solidFill>
              <a:schemeClr val="accent1">
                <a:hueOff val="114395"/>
                <a:lumOff val="-24975"/>
              </a:schemeClr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72" name="What we’d need to curb if CO2 was a problem."/>
          <p:cNvSpPr txBox="1"/>
          <p:nvPr/>
        </p:nvSpPr>
        <p:spPr>
          <a:xfrm>
            <a:off x="5838842" y="3474625"/>
            <a:ext cx="4678931" cy="2114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90000"/>
              </a:lnSpc>
              <a:spcBef>
                <a:spcPts val="4500"/>
              </a:spcBef>
              <a:defRPr sz="4800">
                <a:solidFill>
                  <a:srgbClr val="000000"/>
                </a:solidFill>
              </a:defRPr>
            </a:lvl1pPr>
          </a:lstStyle>
          <a:p>
            <a:pPr/>
            <a:r>
              <a:t>What we’d need to curb if CO2 was a problem.</a:t>
            </a:r>
          </a:p>
        </p:txBody>
      </p:sp>
      <p:sp>
        <p:nvSpPr>
          <p:cNvPr id="273" name="Arrow"/>
          <p:cNvSpPr/>
          <p:nvPr/>
        </p:nvSpPr>
        <p:spPr>
          <a:xfrm>
            <a:off x="10763368" y="4171713"/>
            <a:ext cx="808429" cy="720690"/>
          </a:xfrm>
          <a:prstGeom prst="rightArrow">
            <a:avLst>
              <a:gd name="adj1" fmla="val 32000"/>
              <a:gd name="adj2" fmla="val 71792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Piecing the Story Together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Piecing the Story Together</a:t>
            </a:r>
          </a:p>
        </p:txBody>
      </p:sp>
      <p:sp>
        <p:nvSpPr>
          <p:cNvPr id="276" name="Plants soak up most of the CO2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Plants soak up most of the CO2</a:t>
            </a:r>
          </a:p>
          <a:p>
            <a:pPr/>
            <a:r>
              <a:t>Biology moves the C around</a:t>
            </a:r>
          </a:p>
          <a:p>
            <a:pPr/>
            <a:r>
              <a:t>Clearing fields releases it as CO2</a:t>
            </a:r>
          </a:p>
          <a:p>
            <a:pPr/>
            <a:r>
              <a:t>Wind moves it around (esp. to the North pole)</a:t>
            </a:r>
          </a:p>
          <a:p>
            <a:pPr/>
            <a:r>
              <a:t>Plants (esp. algae) soak it up</a:t>
            </a:r>
          </a:p>
          <a:p>
            <a:pPr/>
            <a:r>
              <a:t>Biology moves the C around…</a:t>
            </a:r>
          </a:p>
        </p:txBody>
      </p:sp>
      <p:pic>
        <p:nvPicPr>
          <p:cNvPr id="277" name="FxUNT2hWAAUb6zT.jpeg" descr="FxUNT2hWAAUb6zT.jpeg"/>
          <p:cNvPicPr>
            <a:picLocks noChangeAspect="1"/>
          </p:cNvPicPr>
          <p:nvPr>
            <p:ph type="pic" idx="22"/>
          </p:nvPr>
        </p:nvPicPr>
        <p:blipFill>
          <a:blip r:embed="rId2">
            <a:extLst/>
          </a:blip>
          <a:srcRect l="0" t="1960" r="0" b="67112"/>
          <a:stretch>
            <a:fillRect/>
          </a:stretch>
        </p:blipFill>
        <p:spPr>
          <a:xfrm>
            <a:off x="13258965" y="1225748"/>
            <a:ext cx="8782944" cy="11188205"/>
          </a:xfrm>
          <a:prstGeom prst="rect">
            <a:avLst/>
          </a:prstGeom>
        </p:spPr>
      </p:pic>
      <p:sp>
        <p:nvSpPr>
          <p:cNvPr id="278" name="Credit: NASA OCO-3 mission / science"/>
          <p:cNvSpPr/>
          <p:nvPr/>
        </p:nvSpPr>
        <p:spPr>
          <a:xfrm>
            <a:off x="12192000" y="12515651"/>
            <a:ext cx="10916874" cy="461367"/>
          </a:xfrm>
          <a:prstGeom prst="roundRect">
            <a:avLst>
              <a:gd name="adj" fmla="val 0"/>
            </a:avLst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/>
            <a:r>
              <a:t>Credit: </a:t>
            </a:r>
            <a:r>
              <a:rPr u="sng">
                <a:hlinkClick r:id="rId3" invalidUrl="" action="" tgtFrame="" tooltip="" history="1" highlightClick="0" endSnd="0"/>
              </a:rPr>
              <a:t>NASA OCO-3 mission / science</a:t>
            </a:r>
          </a:p>
        </p:txBody>
      </p:sp>
      <p:sp>
        <p:nvSpPr>
          <p:cNvPr id="279" name="The Missing CO2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Missing CO2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Clearly, there is no emergency. We need more CO2, if anything. (Just not from topsoil loss.)"/>
          <p:cNvSpPr txBox="1"/>
          <p:nvPr>
            <p:ph type="body" sz="half" idx="1"/>
          </p:nvPr>
        </p:nvSpPr>
        <p:spPr>
          <a:xfrm>
            <a:off x="1206500" y="4309622"/>
            <a:ext cx="21971000" cy="5096756"/>
          </a:xfrm>
          <a:prstGeom prst="rect">
            <a:avLst/>
          </a:prstGeom>
        </p:spPr>
        <p:txBody>
          <a:bodyPr/>
          <a:lstStyle/>
          <a:p>
            <a:pPr/>
            <a:r>
              <a:t>Clearly, there is no emergency.</a:t>
            </a:r>
            <a:br/>
            <a:r>
              <a:t>We need more CO2, if anything.</a:t>
            </a:r>
            <a:br/>
            <a:r>
              <a:t>(Just not from topsoil loss.)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Environmental (Non-)Cris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Environmental (Non-)Crises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Topsoil loss actually matters if you value healthy food. It also genuinely affects the climate."/>
          <p:cNvSpPr txBox="1"/>
          <p:nvPr>
            <p:ph type="body" sz="half" idx="1"/>
          </p:nvPr>
        </p:nvSpPr>
        <p:spPr>
          <a:xfrm>
            <a:off x="1206500" y="4311986"/>
            <a:ext cx="21971000" cy="5092028"/>
          </a:xfrm>
          <a:prstGeom prst="rect">
            <a:avLst/>
          </a:prstGeom>
        </p:spPr>
        <p:txBody>
          <a:bodyPr/>
          <a:lstStyle/>
          <a:p>
            <a:pPr/>
            <a:r>
              <a:t>Topsoil loss actually matters if you value healthy food. It also genuinely affects the climate.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Man-Made Desertification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Man-Made Desertification</a:t>
            </a:r>
          </a:p>
        </p:txBody>
      </p:sp>
      <p:sp>
        <p:nvSpPr>
          <p:cNvPr id="288" name="Soil with less carbon (and less cover) holds less water:…"/>
          <p:cNvSpPr txBox="1"/>
          <p:nvPr>
            <p:ph type="body" sz="half" idx="1"/>
          </p:nvPr>
        </p:nvSpPr>
        <p:spPr>
          <a:xfrm>
            <a:off x="1206500" y="4248504"/>
            <a:ext cx="10168550" cy="8256630"/>
          </a:xfrm>
          <a:prstGeom prst="rect">
            <a:avLst/>
          </a:prstGeom>
        </p:spPr>
        <p:txBody>
          <a:bodyPr/>
          <a:lstStyle/>
          <a:p>
            <a:pPr/>
            <a:r>
              <a:t>Soil with less carbon (and less cover) </a:t>
            </a:r>
            <a:r>
              <a:rPr u="sng">
                <a:hlinkClick r:id="rId2" invalidUrl="" action="" tgtFrame="" tooltip="" history="1" highlightClick="0" endSnd="0"/>
              </a:rPr>
              <a:t>holds less water</a:t>
            </a:r>
            <a:r>
              <a:t>:</a:t>
            </a:r>
          </a:p>
          <a:p>
            <a:pPr lvl="1"/>
            <a:r>
              <a:t>Runoffs, water evaporation, and </a:t>
            </a:r>
            <a:r>
              <a:rPr u="sng">
                <a:hlinkClick r:id="rId3" invalidUrl="" action="" tgtFrame="" tooltip="" history="1" highlightClick="0" endSnd="0"/>
              </a:rPr>
              <a:t>hot air build-up</a:t>
            </a:r>
            <a:r>
              <a:t> lower moisture</a:t>
            </a:r>
          </a:p>
          <a:p>
            <a:pPr lvl="1"/>
            <a:r>
              <a:t>Drier, warmer landscapes</a:t>
            </a:r>
          </a:p>
          <a:p>
            <a:pPr lvl="1"/>
            <a:r>
              <a:t>Cycle of droughts and floods</a:t>
            </a:r>
          </a:p>
          <a:p>
            <a:pPr/>
            <a:r>
              <a:rPr u="sng">
                <a:hlinkClick r:id="rId4" invalidUrl="" action="" tgtFrame="" tooltip="" history="1" highlightClick="0" endSnd="0"/>
              </a:rPr>
              <a:t>Straightforward</a:t>
            </a:r>
            <a:r>
              <a:t> to </a:t>
            </a:r>
            <a:r>
              <a:rPr u="sng">
                <a:hlinkClick r:id="rId5" invalidUrl="" action="" tgtFrame="" tooltip="" history="1" highlightClick="0" endSnd="0"/>
              </a:rPr>
              <a:t>reverse</a:t>
            </a:r>
          </a:p>
        </p:txBody>
      </p:sp>
      <p:pic>
        <p:nvPicPr>
          <p:cNvPr id="289" name="Hot-air balloons viewed from below against a blue sky" descr="Hot-air balloons viewed from below against a blue sky"/>
          <p:cNvPicPr>
            <a:picLocks noChangeAspect="1"/>
          </p:cNvPicPr>
          <p:nvPr>
            <p:ph type="pic" idx="22"/>
          </p:nvPr>
        </p:nvPicPr>
        <p:blipFill>
          <a:blip r:embed="rId6">
            <a:extLst/>
          </a:blip>
          <a:srcRect l="22309" t="0" r="12901" b="0"/>
          <a:stretch>
            <a:fillRect/>
          </a:stretch>
        </p:blipFill>
        <p:spPr>
          <a:xfrm>
            <a:off x="12192000" y="1263848"/>
            <a:ext cx="10916874" cy="11188205"/>
          </a:xfrm>
          <a:prstGeom prst="rect">
            <a:avLst/>
          </a:prstGeom>
        </p:spPr>
      </p:pic>
      <p:sp>
        <p:nvSpPr>
          <p:cNvPr id="290" name="Climate Chang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Climate Change</a:t>
            </a:r>
          </a:p>
        </p:txBody>
      </p:sp>
      <p:grpSp>
        <p:nvGrpSpPr>
          <p:cNvPr id="293" name="Group"/>
          <p:cNvGrpSpPr/>
          <p:nvPr/>
        </p:nvGrpSpPr>
        <p:grpSpPr>
          <a:xfrm>
            <a:off x="12192000" y="1263848"/>
            <a:ext cx="10916875" cy="11751270"/>
            <a:chOff x="0" y="0"/>
            <a:chExt cx="10916873" cy="11751268"/>
          </a:xfrm>
        </p:grpSpPr>
        <p:pic>
          <p:nvPicPr>
            <p:cNvPr id="291" name="loess-plateau.jpg" descr="loess-plateau.jpg"/>
            <p:cNvPicPr>
              <a:picLocks noChangeAspect="1"/>
            </p:cNvPicPr>
            <p:nvPr/>
          </p:nvPicPr>
          <p:blipFill>
            <a:blip r:embed="rId7">
              <a:extLst/>
            </a:blip>
            <a:srcRect l="7320" t="0" r="7320" b="0"/>
            <a:stretch>
              <a:fillRect/>
            </a:stretch>
          </p:blipFill>
          <p:spPr>
            <a:xfrm>
              <a:off x="0" y="0"/>
              <a:ext cx="10916874" cy="1118820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92" name="Caption"/>
            <p:cNvSpPr/>
            <p:nvPr/>
          </p:nvSpPr>
          <p:spPr>
            <a:xfrm>
              <a:off x="0" y="11289903"/>
              <a:ext cx="10916874" cy="461366"/>
            </a:xfrm>
            <a:prstGeom prst="roundRect">
              <a:avLst>
                <a:gd name="adj" fmla="val 0"/>
              </a:avLst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  <a:r>
                <a:t>Loess Plateau, China, before and after restoration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reen Imperialism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Green Imperialism</a:t>
            </a:r>
          </a:p>
        </p:txBody>
      </p:sp>
      <p:sp>
        <p:nvSpPr>
          <p:cNvPr id="163" name="Green tech: military-driven mining…"/>
          <p:cNvSpPr txBox="1"/>
          <p:nvPr>
            <p:ph type="body" sz="half" idx="1"/>
          </p:nvPr>
        </p:nvSpPr>
        <p:spPr>
          <a:xfrm>
            <a:off x="1206500" y="4248504"/>
            <a:ext cx="10154385" cy="8256630"/>
          </a:xfrm>
          <a:prstGeom prst="rect">
            <a:avLst/>
          </a:prstGeom>
        </p:spPr>
        <p:txBody>
          <a:bodyPr/>
          <a:lstStyle/>
          <a:p>
            <a:pPr/>
            <a:r>
              <a:t>Green tech: </a:t>
            </a:r>
            <a:r>
              <a:rPr u="sng">
                <a:hlinkClick r:id="rId2" invalidUrl="" action="" tgtFrame="" tooltip="" history="1" highlightClick="0" endSnd="0"/>
              </a:rPr>
              <a:t>military-driven</a:t>
            </a:r>
            <a:r>
              <a:t> mining</a:t>
            </a:r>
          </a:p>
          <a:p>
            <a:pPr/>
            <a:r>
              <a:t>Carbon allowances (caps), taxes, and offsets: </a:t>
            </a:r>
            <a:r>
              <a:rPr u="sng">
                <a:hlinkClick r:id="rId3" invalidUrl="" action="" tgtFrame="" tooltip="" history="1" highlightClick="0" endSnd="0"/>
              </a:rPr>
              <a:t>control infrastructure</a:t>
            </a:r>
          </a:p>
          <a:p>
            <a:pPr/>
            <a:r>
              <a:t>Carbon capture and storage:</a:t>
            </a:r>
          </a:p>
          <a:p>
            <a:pPr lvl="1"/>
            <a:r>
              <a:t>Subsidies for </a:t>
            </a:r>
            <a:r>
              <a:rPr u="sng">
                <a:hlinkClick r:id="rId4" invalidUrl="" action="" tgtFrame="" tooltip="" history="1" highlightClick="0" endSnd="0"/>
              </a:rPr>
              <a:t>fossil fuel giants</a:t>
            </a:r>
            <a:r>
              <a:t> and </a:t>
            </a:r>
            <a:r>
              <a:rPr u="sng">
                <a:hlinkClick r:id="rId5" invalidUrl="" action="" tgtFrame="" tooltip="" history="1" highlightClick="0" endSnd="0"/>
              </a:rPr>
              <a:t>tree plantation operators</a:t>
            </a:r>
          </a:p>
          <a:p>
            <a:pPr lvl="1"/>
            <a:r>
              <a:t>Land grabs by </a:t>
            </a:r>
            <a:r>
              <a:rPr u="sng">
                <a:hlinkClick r:id="rId6" invalidUrl="" action="" tgtFrame="" tooltip="" history="1" highlightClick="0" endSnd="0"/>
              </a:rPr>
              <a:t>conservancies</a:t>
            </a:r>
          </a:p>
          <a:p>
            <a:pPr/>
            <a:r>
              <a:t>Geo-engineering: </a:t>
            </a:r>
            <a:r>
              <a:rPr u="sng">
                <a:hlinkClick r:id="rId7" invalidUrl="" action="" tgtFrame="" tooltip="" history="1" highlightClick="0" endSnd="0"/>
              </a:rPr>
              <a:t>weather warfare</a:t>
            </a:r>
          </a:p>
        </p:txBody>
      </p:sp>
      <p:pic>
        <p:nvPicPr>
          <p:cNvPr id="164" name="Ejz8oQBUYAU8oqm.jpeg" descr="Ejz8oQBUYAU8oqm.jpeg"/>
          <p:cNvPicPr>
            <a:picLocks noChangeAspect="1"/>
          </p:cNvPicPr>
          <p:nvPr>
            <p:ph type="pic" idx="22"/>
          </p:nvPr>
        </p:nvPicPr>
        <p:blipFill>
          <a:blip r:embed="rId8">
            <a:extLst/>
          </a:blip>
          <a:srcRect l="12254" t="0" r="12254" b="0"/>
          <a:stretch>
            <a:fillRect/>
          </a:stretch>
        </p:blipFill>
        <p:spPr>
          <a:xfrm>
            <a:off x="12192000" y="1263848"/>
            <a:ext cx="10916874" cy="11188205"/>
          </a:xfrm>
          <a:prstGeom prst="rect">
            <a:avLst/>
          </a:prstGeom>
        </p:spPr>
      </p:pic>
      <p:sp>
        <p:nvSpPr>
          <p:cNvPr id="165" name="Credit: Green Finance Observatory"/>
          <p:cNvSpPr/>
          <p:nvPr/>
        </p:nvSpPr>
        <p:spPr>
          <a:xfrm>
            <a:off x="12192000" y="12553751"/>
            <a:ext cx="10916874" cy="461367"/>
          </a:xfrm>
          <a:prstGeom prst="roundRect">
            <a:avLst>
              <a:gd name="adj" fmla="val 0"/>
            </a:avLst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/>
            <a:r>
              <a:t>Credit: </a:t>
            </a:r>
            <a:r>
              <a:rPr u="sng">
                <a:hlinkClick r:id="rId9" invalidUrl="" action="" tgtFrame="" tooltip="" history="1" highlightClick="0" endSnd="0"/>
              </a:rPr>
              <a:t>Green Finance Observatory</a:t>
            </a:r>
          </a:p>
        </p:txBody>
      </p:sp>
      <p:sp>
        <p:nvSpPr>
          <p:cNvPr id="166" name="Climate “Solutions”"/>
          <p:cNvSpPr txBox="1"/>
          <p:nvPr>
            <p:ph type="title"/>
          </p:nvPr>
        </p:nvSpPr>
        <p:spPr>
          <a:xfrm>
            <a:off x="1206500" y="952500"/>
            <a:ext cx="10154385" cy="1435100"/>
          </a:xfrm>
          <a:prstGeom prst="rect">
            <a:avLst/>
          </a:prstGeom>
        </p:spPr>
        <p:txBody>
          <a:bodyPr/>
          <a:lstStyle/>
          <a:p>
            <a:pPr/>
            <a:r>
              <a:t>Climate “Solutions”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Bulldozers, seed pellets, and fencing can quickly transform a landscape."/>
          <p:cNvSpPr txBox="1"/>
          <p:nvPr>
            <p:ph type="body" sz="half" idx="1"/>
          </p:nvPr>
        </p:nvSpPr>
        <p:spPr>
          <a:xfrm>
            <a:off x="1206500" y="764008"/>
            <a:ext cx="21971000" cy="3874313"/>
          </a:xfrm>
          <a:prstGeom prst="rect">
            <a:avLst/>
          </a:prstGeom>
        </p:spPr>
        <p:txBody>
          <a:bodyPr/>
          <a:lstStyle>
            <a:lvl1pPr defTabSz="2218888">
              <a:defRPr spc="-211" sz="10556"/>
            </a:lvl1pPr>
          </a:lstStyle>
          <a:p>
            <a:pPr/>
            <a:r>
              <a:t>Bulldozers, seed pellets, and fencing can quickly transform a landscape.</a:t>
            </a:r>
          </a:p>
        </p:txBody>
      </p:sp>
      <p:grpSp>
        <p:nvGrpSpPr>
          <p:cNvPr id="298" name="Group"/>
          <p:cNvGrpSpPr/>
          <p:nvPr/>
        </p:nvGrpSpPr>
        <p:grpSpPr>
          <a:xfrm>
            <a:off x="6269" y="5279338"/>
            <a:ext cx="24371462" cy="7728176"/>
            <a:chOff x="0" y="0"/>
            <a:chExt cx="24371461" cy="7728175"/>
          </a:xfrm>
        </p:grpSpPr>
        <p:pic>
          <p:nvPicPr>
            <p:cNvPr id="296" name="tucson-swale.jpeg" descr="tucson-swale.jpe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24371462" cy="716521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97" name="Caption"/>
            <p:cNvSpPr/>
            <p:nvPr/>
          </p:nvSpPr>
          <p:spPr>
            <a:xfrm>
              <a:off x="0" y="7266809"/>
              <a:ext cx="24371461" cy="461367"/>
            </a:xfrm>
            <a:prstGeom prst="roundRect">
              <a:avLst>
                <a:gd name="adj" fmla="val 0"/>
              </a:avLst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  <a:r>
                <a:rPr u="sng">
                  <a:hlinkClick r:id="rId3" invalidUrl="" action="" tgtFrame="" tooltip="" history="1" highlightClick="0" endSnd="0"/>
                </a:rPr>
                <a:t>Depression-era swale</a:t>
              </a:r>
              <a:r>
                <a:t> in Tucson, Arizona. The blue arrow shows the water flow. Photo: Brad Lancaster (2014).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Man-Made Calamities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Man-Made Calamities</a:t>
            </a:r>
          </a:p>
        </p:txBody>
      </p:sp>
      <p:sp>
        <p:nvSpPr>
          <p:cNvPr id="301" name="Poor land stewardship: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Poor land stewardship:</a:t>
            </a:r>
          </a:p>
          <a:p>
            <a:pPr lvl="1"/>
            <a:r>
              <a:rPr u="sng">
                <a:hlinkClick r:id="rId2" invalidUrl="" action="" tgtFrame="" tooltip="" history="1" highlightClick="0" endSnd="0"/>
              </a:rPr>
              <a:t>Industrialized plantations</a:t>
            </a:r>
          </a:p>
          <a:p>
            <a:pPr lvl="1"/>
            <a:r>
              <a:rPr u="sng">
                <a:hlinkClick r:id="rId3" invalidUrl="" action="" tgtFrame="" tooltip="" history="1" highlightClick="0" endSnd="0"/>
              </a:rPr>
              <a:t>Poor water harvesting</a:t>
            </a:r>
          </a:p>
          <a:p>
            <a:pPr lvl="1"/>
            <a:r>
              <a:rPr u="sng">
                <a:hlinkClick r:id="rId4" invalidUrl="" action="" tgtFrame="" tooltip="" history="1" highlightClick="0" endSnd="0"/>
              </a:rPr>
              <a:t>Poor infrastructure</a:t>
            </a:r>
          </a:p>
          <a:p>
            <a:pPr/>
            <a:r>
              <a:t>Other man-made factors:</a:t>
            </a:r>
          </a:p>
          <a:p>
            <a:pPr lvl="1"/>
            <a:r>
              <a:rPr u="sng">
                <a:hlinkClick r:id="rId5" invalidUrl="" action="" tgtFrame="" tooltip="" history="1" highlightClick="0" endSnd="0"/>
              </a:rPr>
              <a:t>Aerial coal fly ash releases</a:t>
            </a:r>
          </a:p>
          <a:p>
            <a:pPr lvl="1"/>
            <a:r>
              <a:rPr u="sng">
                <a:hlinkClick r:id="rId6" invalidUrl="" action="" tgtFrame="" tooltip="" history="1" highlightClick="0" endSnd="0"/>
              </a:rPr>
              <a:t>Subsidized flood insurance</a:t>
            </a:r>
          </a:p>
        </p:txBody>
      </p:sp>
      <p:pic>
        <p:nvPicPr>
          <p:cNvPr id="302" name="widlfire.jpeg" descr="widlfire.jpeg"/>
          <p:cNvPicPr>
            <a:picLocks noChangeAspect="1"/>
          </p:cNvPicPr>
          <p:nvPr>
            <p:ph type="pic" idx="22"/>
          </p:nvPr>
        </p:nvPicPr>
        <p:blipFill>
          <a:blip r:embed="rId7">
            <a:extLst/>
          </a:blip>
          <a:srcRect l="17475" t="0" r="17475" b="0"/>
          <a:stretch>
            <a:fillRect/>
          </a:stretch>
        </p:blipFill>
        <p:spPr>
          <a:xfrm>
            <a:off x="12192000" y="1263848"/>
            <a:ext cx="10916874" cy="11188205"/>
          </a:xfrm>
          <a:prstGeom prst="rect">
            <a:avLst/>
          </a:prstGeom>
        </p:spPr>
      </p:pic>
      <p:sp>
        <p:nvSpPr>
          <p:cNvPr id="303" name="Natural Disaster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Natural Disasters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Man-Made Habitat Loss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Man-Made Habitat Loss</a:t>
            </a:r>
          </a:p>
        </p:txBody>
      </p:sp>
      <p:sp>
        <p:nvSpPr>
          <p:cNvPr id="306" name="Species are cornered, but fine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Species are cornered, but fine</a:t>
            </a:r>
          </a:p>
          <a:p>
            <a:pPr/>
            <a:r>
              <a:rPr u="sng">
                <a:hlinkClick r:id="rId2" invalidUrl="" action="" tgtFrame="" tooltip="" history="1" highlightClick="0" endSnd="0"/>
              </a:rPr>
              <a:t>Biggest land grab in history</a:t>
            </a:r>
          </a:p>
          <a:p>
            <a:pPr/>
            <a:r>
              <a:t>Authoritarian inversion of reality</a:t>
            </a:r>
          </a:p>
          <a:p>
            <a:pPr/>
            <a:r>
              <a:t>Nature </a:t>
            </a:r>
            <a:r>
              <a:rPr u="sng">
                <a:hlinkClick r:id="rId3" invalidUrl="" action="" tgtFrame="" tooltip="" history="1" highlightClick="0" endSnd="0"/>
              </a:rPr>
              <a:t>self-organizes holistically</a:t>
            </a:r>
            <a:r>
              <a:t>:</a:t>
            </a:r>
          </a:p>
          <a:p>
            <a:pPr lvl="1"/>
            <a:r>
              <a:t>Dynamic, not static</a:t>
            </a:r>
          </a:p>
          <a:p>
            <a:pPr lvl="1"/>
            <a:r>
              <a:t>Resilient, not optimal</a:t>
            </a:r>
          </a:p>
          <a:p>
            <a:pPr lvl="1"/>
            <a:r>
              <a:t>Additive, not subtractive</a:t>
            </a:r>
          </a:p>
        </p:txBody>
      </p:sp>
      <p:pic>
        <p:nvPicPr>
          <p:cNvPr id="307" name="Screenshot 2023-08-20 at 15.09.22.png" descr="Screenshot 2023-08-20 at 15.09.22.png"/>
          <p:cNvPicPr>
            <a:picLocks noChangeAspect="1"/>
          </p:cNvPicPr>
          <p:nvPr>
            <p:ph type="pic" idx="22"/>
          </p:nvPr>
        </p:nvPicPr>
        <p:blipFill>
          <a:blip r:embed="rId4">
            <a:extLst/>
          </a:blip>
          <a:srcRect l="0" t="0" r="0" b="0"/>
          <a:stretch>
            <a:fillRect/>
          </a:stretch>
        </p:blipFill>
        <p:spPr>
          <a:xfrm>
            <a:off x="13430829" y="1263848"/>
            <a:ext cx="8439214" cy="11188205"/>
          </a:xfrm>
          <a:prstGeom prst="rect">
            <a:avLst/>
          </a:prstGeom>
        </p:spPr>
      </p:pic>
      <p:sp>
        <p:nvSpPr>
          <p:cNvPr id="308" name="Credit: Tim Lane / Guy Shield for Buzzfeed News: WWF’s Secret War"/>
          <p:cNvSpPr/>
          <p:nvPr/>
        </p:nvSpPr>
        <p:spPr>
          <a:xfrm>
            <a:off x="12191999" y="12553751"/>
            <a:ext cx="10916875" cy="461367"/>
          </a:xfrm>
          <a:prstGeom prst="roundRect">
            <a:avLst>
              <a:gd name="adj" fmla="val 0"/>
            </a:avLst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/>
            <a:r>
              <a:t>Credit: Tim Lane / Guy Shield for Buzzfeed News: </a:t>
            </a:r>
            <a:r>
              <a:rPr u="sng">
                <a:hlinkClick r:id="rId5" invalidUrl="" action="" tgtFrame="" tooltip="" history="1" highlightClick="0" endSnd="0"/>
              </a:rPr>
              <a:t>WWF’s Secret War</a:t>
            </a:r>
          </a:p>
        </p:txBody>
      </p:sp>
      <p:sp>
        <p:nvSpPr>
          <p:cNvPr id="309" name="Mass Extinc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Mass Extinction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The only real concerns are pollution and stopping the green agenda."/>
          <p:cNvSpPr txBox="1"/>
          <p:nvPr>
            <p:ph type="body" sz="half" idx="1"/>
          </p:nvPr>
        </p:nvSpPr>
        <p:spPr>
          <a:xfrm>
            <a:off x="1205117" y="4920843"/>
            <a:ext cx="21973766" cy="3874314"/>
          </a:xfrm>
          <a:prstGeom prst="rect">
            <a:avLst/>
          </a:prstGeom>
        </p:spPr>
        <p:txBody>
          <a:bodyPr/>
          <a:lstStyle>
            <a:lvl1pPr defTabSz="2292038">
              <a:defRPr spc="-218" sz="10904"/>
            </a:lvl1pPr>
          </a:lstStyle>
          <a:p>
            <a:pPr/>
            <a:r>
              <a:t>The only real concerns are pollution and stopping the green agenda.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et Involved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Get Involved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Dismantling Oppression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Dismantling Oppression</a:t>
            </a:r>
          </a:p>
        </p:txBody>
      </p:sp>
      <p:sp>
        <p:nvSpPr>
          <p:cNvPr id="316" name="Growing public awareness: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Growing public awareness:</a:t>
            </a:r>
          </a:p>
          <a:p>
            <a:pPr lvl="1"/>
            <a:r>
              <a:t>Contract-based coup</a:t>
            </a:r>
          </a:p>
          <a:p>
            <a:pPr lvl="1"/>
            <a:r>
              <a:t>Depends on consent</a:t>
            </a:r>
          </a:p>
          <a:p>
            <a:pPr/>
            <a:r>
              <a:rPr u="sng">
                <a:hlinkClick r:id="rId2" invalidUrl="" action="" tgtFrame="" tooltip="" history="1" highlightClick="0" endSnd="0"/>
              </a:rPr>
              <a:t>Three power levers</a:t>
            </a:r>
            <a:r>
              <a:t> to dismantle:</a:t>
            </a:r>
          </a:p>
          <a:p>
            <a:pPr lvl="1"/>
            <a:r>
              <a:t>Coercion: local autonomy</a:t>
            </a:r>
          </a:p>
          <a:p>
            <a:pPr lvl="1"/>
            <a:r>
              <a:t>Legal: truth, jury annulment</a:t>
            </a:r>
          </a:p>
          <a:p>
            <a:pPr lvl="1"/>
            <a:r>
              <a:t>Currency: local alternatives</a:t>
            </a:r>
          </a:p>
        </p:txBody>
      </p:sp>
      <p:pic>
        <p:nvPicPr>
          <p:cNvPr id="317" name="raf,750x1000,075,t,fafafa_ca443f4786.jpeg" descr="raf,750x1000,075,t,fafafa_ca443f4786.jpeg"/>
          <p:cNvPicPr>
            <a:picLocks noChangeAspect="1"/>
          </p:cNvPicPr>
          <p:nvPr>
            <p:ph type="pic" idx="22"/>
          </p:nvPr>
        </p:nvPicPr>
        <p:blipFill>
          <a:blip r:embed="rId3">
            <a:extLst/>
          </a:blip>
          <a:srcRect l="0" t="11587" r="0" b="11587"/>
          <a:stretch>
            <a:fillRect/>
          </a:stretch>
        </p:blipFill>
        <p:spPr>
          <a:xfrm>
            <a:off x="12192000" y="1263848"/>
            <a:ext cx="10916874" cy="11188205"/>
          </a:xfrm>
          <a:prstGeom prst="rect">
            <a:avLst/>
          </a:prstGeom>
        </p:spPr>
      </p:pic>
      <p:sp>
        <p:nvSpPr>
          <p:cNvPr id="318" name="The Great Resis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Great Resist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You can put pressure on key enforcers by spreading the truth around them. (Tell their neighbors, colleagues, etc.)"/>
          <p:cNvSpPr txBox="1"/>
          <p:nvPr>
            <p:ph type="body" sz="half" idx="1"/>
          </p:nvPr>
        </p:nvSpPr>
        <p:spPr>
          <a:xfrm>
            <a:off x="1206500" y="4312856"/>
            <a:ext cx="21971000" cy="5090288"/>
          </a:xfrm>
          <a:prstGeom prst="rect">
            <a:avLst/>
          </a:prstGeom>
        </p:spPr>
        <p:txBody>
          <a:bodyPr/>
          <a:lstStyle>
            <a:lvl1pPr defTabSz="2121354">
              <a:defRPr spc="-201" sz="10092"/>
            </a:lvl1pPr>
          </a:lstStyle>
          <a:p>
            <a:pPr/>
            <a:r>
              <a:t>You can put pressure on key enforcers by spreading the truth around them. (Tell their neighbors, colleagues, etc.)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Offer Counternarratives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Offer Counternarratives</a:t>
            </a:r>
          </a:p>
        </p:txBody>
      </p:sp>
      <p:sp>
        <p:nvSpPr>
          <p:cNvPr id="323" name="Factual information does not matter to demoralized people:…"/>
          <p:cNvSpPr txBox="1"/>
          <p:nvPr>
            <p:ph type="body" sz="half" idx="1"/>
          </p:nvPr>
        </p:nvSpPr>
        <p:spPr>
          <a:xfrm>
            <a:off x="1206500" y="4248504"/>
            <a:ext cx="10157674" cy="8256630"/>
          </a:xfrm>
          <a:prstGeom prst="rect">
            <a:avLst/>
          </a:prstGeom>
        </p:spPr>
        <p:txBody>
          <a:bodyPr/>
          <a:lstStyle/>
          <a:p>
            <a:pPr/>
            <a:r>
              <a:t>Factual information </a:t>
            </a:r>
            <a:r>
              <a:rPr u="sng">
                <a:hlinkClick r:id="rId2" invalidUrl="" action="" tgtFrame="" tooltip="" history="1" highlightClick="0" endSnd="0"/>
              </a:rPr>
              <a:t>does not matter</a:t>
            </a:r>
            <a:r>
              <a:t> to demoralized people:</a:t>
            </a:r>
            <a:endParaRPr>
              <a:solidFill>
                <a:srgbClr val="404040"/>
              </a:solidFill>
            </a:endParaRPr>
          </a:p>
          <a:p>
            <a:pPr lvl="1"/>
            <a:r>
              <a:rPr>
                <a:solidFill>
                  <a:srgbClr val="404040"/>
                </a:solidFill>
              </a:rPr>
              <a:t>Truth bombs invite anger</a:t>
            </a:r>
            <a:endParaRPr>
              <a:solidFill>
                <a:srgbClr val="404040"/>
              </a:solidFill>
            </a:endParaRPr>
          </a:p>
          <a:p>
            <a:pPr lvl="1"/>
            <a:r>
              <a:rPr>
                <a:solidFill>
                  <a:srgbClr val="404040"/>
                </a:solidFill>
              </a:rPr>
              <a:t>Only they can do the work</a:t>
            </a:r>
          </a:p>
          <a:p>
            <a:pPr/>
            <a:r>
              <a:rPr u="sng">
                <a:hlinkClick r:id="rId3" invalidUrl="" action="" tgtFrame="" tooltip="" history="1" highlightClick="0" endSnd="0"/>
              </a:rPr>
              <a:t>Problem-reaction-solution</a:t>
            </a:r>
            <a:r>
              <a:rPr>
                <a:solidFill>
                  <a:srgbClr val="404040"/>
                </a:solidFill>
              </a:rPr>
              <a:t> hinges on </a:t>
            </a:r>
            <a:r>
              <a:rPr u="sng">
                <a:hlinkClick r:id="rId4" invalidUrl="" action="" tgtFrame="" tooltip="" history="1" highlightClick="0" endSnd="0"/>
              </a:rPr>
              <a:t>(false) promises</a:t>
            </a:r>
            <a:r>
              <a:rPr>
                <a:solidFill>
                  <a:srgbClr val="404040"/>
                </a:solidFill>
              </a:rPr>
              <a:t> that give hope:</a:t>
            </a:r>
            <a:endParaRPr>
              <a:solidFill>
                <a:srgbClr val="404040"/>
              </a:solidFill>
            </a:endParaRPr>
          </a:p>
          <a:p>
            <a:pPr lvl="1"/>
            <a:r>
              <a:rPr>
                <a:solidFill>
                  <a:srgbClr val="404040"/>
                </a:solidFill>
              </a:rPr>
              <a:t>Solutions invite taking action</a:t>
            </a:r>
            <a:endParaRPr>
              <a:solidFill>
                <a:srgbClr val="404040"/>
              </a:solidFill>
            </a:endParaRPr>
          </a:p>
          <a:p>
            <a:pPr lvl="1"/>
            <a:r>
              <a:rPr>
                <a:solidFill>
                  <a:srgbClr val="404040"/>
                </a:solidFill>
              </a:rPr>
              <a:t>Making progress fuel hope</a:t>
            </a:r>
          </a:p>
        </p:txBody>
      </p:sp>
      <p:pic>
        <p:nvPicPr>
          <p:cNvPr id="324" name="Syntropic-sitio_semente-veggies_between_rows.jpeg" descr="Syntropic-sitio_semente-veggies_between_rows.jpeg"/>
          <p:cNvPicPr>
            <a:picLocks noChangeAspect="1"/>
          </p:cNvPicPr>
          <p:nvPr>
            <p:ph type="pic" idx="22"/>
          </p:nvPr>
        </p:nvPicPr>
        <p:blipFill>
          <a:blip r:embed="rId5">
            <a:extLst/>
          </a:blip>
          <a:srcRect l="13409" t="0" r="13409" b="0"/>
          <a:stretch>
            <a:fillRect/>
          </a:stretch>
        </p:blipFill>
        <p:spPr>
          <a:xfrm>
            <a:off x="12192000" y="1263848"/>
            <a:ext cx="10916874" cy="11188205"/>
          </a:xfrm>
          <a:prstGeom prst="rect">
            <a:avLst/>
          </a:prstGeom>
        </p:spPr>
      </p:pic>
      <p:sp>
        <p:nvSpPr>
          <p:cNvPr id="325" name="Syntropic Farm in Sitio Semente, Brasília - DF. Photo credit: ecoportal.net"/>
          <p:cNvSpPr/>
          <p:nvPr/>
        </p:nvSpPr>
        <p:spPr>
          <a:xfrm>
            <a:off x="12192000" y="12553751"/>
            <a:ext cx="10916874" cy="461367"/>
          </a:xfrm>
          <a:prstGeom prst="roundRect">
            <a:avLst>
              <a:gd name="adj" fmla="val 0"/>
            </a:avLst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/>
            <a:r>
              <a:t>Syntropic Farm in Sitio Semente, Brasília - DF. Photo credit: </a:t>
            </a:r>
            <a:r>
              <a:rPr u="sng">
                <a:hlinkClick r:id="rId6" invalidUrl="" action="" tgtFrame="" tooltip="" history="1" highlightClick="0" endSnd="0"/>
              </a:rPr>
              <a:t>ecoportal.net</a:t>
            </a:r>
          </a:p>
        </p:txBody>
      </p:sp>
      <p:sp>
        <p:nvSpPr>
          <p:cNvPr id="326" name="Hope, Not Anger"/>
          <p:cNvSpPr txBox="1"/>
          <p:nvPr>
            <p:ph type="title"/>
          </p:nvPr>
        </p:nvSpPr>
        <p:spPr>
          <a:xfrm>
            <a:off x="1206500" y="952500"/>
            <a:ext cx="10157674" cy="1435100"/>
          </a:xfrm>
          <a:prstGeom prst="rect">
            <a:avLst/>
          </a:prstGeom>
        </p:spPr>
        <p:txBody>
          <a:bodyPr/>
          <a:lstStyle/>
          <a:p>
            <a:pPr/>
            <a:r>
              <a:t>Hope, Not Anger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et climate activists to work on food sovereignty. It’s far more effective than blocking streets."/>
          <p:cNvSpPr txBox="1"/>
          <p:nvPr>
            <p:ph type="body" sz="half" idx="1"/>
          </p:nvPr>
        </p:nvSpPr>
        <p:spPr>
          <a:xfrm>
            <a:off x="1206500" y="4308935"/>
            <a:ext cx="21971000" cy="5098130"/>
          </a:xfrm>
          <a:prstGeom prst="rect">
            <a:avLst/>
          </a:prstGeom>
        </p:spPr>
        <p:txBody>
          <a:bodyPr/>
          <a:lstStyle/>
          <a:p>
            <a:pPr/>
            <a:r>
              <a:t>Get climate activists to work on food sovereignty. It’s </a:t>
            </a:r>
            <a:r>
              <a:rPr u="sng">
                <a:hlinkClick r:id="rId2" invalidUrl="" action="" tgtFrame="" tooltip="" history="1" highlightClick="0" endSnd="0"/>
              </a:rPr>
              <a:t>far more</a:t>
            </a:r>
            <a:r>
              <a:t> </a:t>
            </a:r>
            <a:r>
              <a:rPr u="sng">
                <a:hlinkClick r:id="rId2" invalidUrl="" action="" tgtFrame="" tooltip="" history="1" highlightClick="0" endSnd="0"/>
              </a:rPr>
              <a:t>effective</a:t>
            </a:r>
            <a:r>
              <a:t> than blocking streets.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Let’s Work Together"/>
          <p:cNvSpPr txBox="1"/>
          <p:nvPr>
            <p:ph type="body" idx="21"/>
          </p:nvPr>
        </p:nvSpPr>
        <p:spPr>
          <a:xfrm>
            <a:off x="1206500" y="2247900"/>
            <a:ext cx="9773372" cy="93477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Let’s Work Together</a:t>
            </a:r>
          </a:p>
        </p:txBody>
      </p:sp>
      <p:sp>
        <p:nvSpPr>
          <p:cNvPr id="331" name="Clearcut carbon accounting fraud:…"/>
          <p:cNvSpPr txBox="1"/>
          <p:nvPr>
            <p:ph type="body" sz="half" idx="1"/>
          </p:nvPr>
        </p:nvSpPr>
        <p:spPr>
          <a:xfrm>
            <a:off x="1206500" y="4248504"/>
            <a:ext cx="10163182" cy="8256630"/>
          </a:xfrm>
          <a:prstGeom prst="rect">
            <a:avLst/>
          </a:prstGeom>
        </p:spPr>
        <p:txBody>
          <a:bodyPr/>
          <a:lstStyle/>
          <a:p>
            <a:pPr/>
            <a:r>
              <a:t>Clearcut carbon accounting fraud:</a:t>
            </a:r>
          </a:p>
          <a:p>
            <a:pPr lvl="1"/>
            <a:r>
              <a:t>Straightforward to understand</a:t>
            </a:r>
          </a:p>
          <a:p>
            <a:pPr lvl="1"/>
            <a:r>
              <a:t>Indefensible in court</a:t>
            </a:r>
          </a:p>
          <a:p>
            <a:pPr/>
            <a:r>
              <a:rPr u="sng">
                <a:hlinkClick r:id="rId2" invalidUrl="" action="" tgtFrame="" tooltip="" history="1" highlightClick="0" endSnd="0"/>
              </a:rPr>
              <a:t>Crowdsourced legal campaign</a:t>
            </a:r>
            <a:r>
              <a:t>:</a:t>
            </a:r>
          </a:p>
          <a:p>
            <a:pPr lvl="1"/>
            <a:r>
              <a:t>Confront key enablers</a:t>
            </a:r>
          </a:p>
          <a:p>
            <a:pPr lvl="1"/>
            <a:r>
              <a:t>Repeal climate policies</a:t>
            </a:r>
          </a:p>
          <a:p>
            <a:pPr lvl="1"/>
            <a:r>
              <a:t>Detonate green finance</a:t>
            </a:r>
          </a:p>
        </p:txBody>
      </p:sp>
      <p:pic>
        <p:nvPicPr>
          <p:cNvPr id="332" name="Hot-air balloons viewed from below against a blue sky" descr="Hot-air balloons viewed from below against a blue sky"/>
          <p:cNvPicPr>
            <a:picLocks noChangeAspect="1"/>
          </p:cNvPicPr>
          <p:nvPr>
            <p:ph type="pic" idx="22"/>
          </p:nvPr>
        </p:nvPicPr>
        <p:blipFill>
          <a:blip r:embed="rId3">
            <a:extLst/>
          </a:blip>
          <a:srcRect l="17475" t="0" r="17475" b="0"/>
          <a:stretch>
            <a:fillRect/>
          </a:stretch>
        </p:blipFill>
        <p:spPr>
          <a:xfrm>
            <a:off x="12192000" y="1263848"/>
            <a:ext cx="10916874" cy="11188205"/>
          </a:xfrm>
          <a:prstGeom prst="rect">
            <a:avLst/>
          </a:prstGeom>
        </p:spPr>
      </p:pic>
      <p:sp>
        <p:nvSpPr>
          <p:cNvPr id="333" name="Legal Jiu-Jitsu"/>
          <p:cNvSpPr txBox="1"/>
          <p:nvPr>
            <p:ph type="title"/>
          </p:nvPr>
        </p:nvSpPr>
        <p:spPr>
          <a:xfrm>
            <a:off x="1206500" y="952500"/>
            <a:ext cx="9773372" cy="1435100"/>
          </a:xfrm>
          <a:prstGeom prst="rect">
            <a:avLst/>
          </a:prstGeom>
        </p:spPr>
        <p:txBody>
          <a:bodyPr/>
          <a:lstStyle/>
          <a:p>
            <a:pPr/>
            <a:r>
              <a:t>Legal Jiu-Jitsu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A Manufactured Consensus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A </a:t>
            </a:r>
            <a:r>
              <a:rPr u="sng">
                <a:hlinkClick r:id="rId2" invalidUrl="" action="" tgtFrame="" tooltip="" history="1" highlightClick="0" endSnd="0"/>
              </a:rPr>
              <a:t>Manufactured</a:t>
            </a:r>
            <a:r>
              <a:t> </a:t>
            </a:r>
            <a:r>
              <a:rPr u="sng">
                <a:hlinkClick r:id="rId3" invalidUrl="" action="" tgtFrame="" tooltip="" history="1" highlightClick="0" endSnd="0"/>
              </a:rPr>
              <a:t>Consensus</a:t>
            </a:r>
          </a:p>
        </p:txBody>
      </p:sp>
      <p:sp>
        <p:nvSpPr>
          <p:cNvPr id="169" name="Doctored research that ignores:…"/>
          <p:cNvSpPr txBox="1"/>
          <p:nvPr>
            <p:ph type="body" sz="half" idx="1"/>
          </p:nvPr>
        </p:nvSpPr>
        <p:spPr>
          <a:xfrm>
            <a:off x="1206499" y="4248504"/>
            <a:ext cx="10164066" cy="8256630"/>
          </a:xfrm>
          <a:prstGeom prst="rect">
            <a:avLst/>
          </a:prstGeom>
        </p:spPr>
        <p:txBody>
          <a:bodyPr/>
          <a:lstStyle/>
          <a:p>
            <a:pPr/>
            <a:r>
              <a:rPr u="sng">
                <a:hlinkClick r:id="rId4" invalidUrl="" action="" tgtFrame="" tooltip="" history="1" highlightClick="0" endSnd="0"/>
              </a:rPr>
              <a:t>Doctored</a:t>
            </a:r>
            <a:r>
              <a:t> </a:t>
            </a:r>
            <a:r>
              <a:rPr u="sng">
                <a:hlinkClick r:id="rId5" invalidUrl="" action="" tgtFrame="" tooltip="" history="1" highlightClick="0" endSnd="0"/>
              </a:rPr>
              <a:t>research</a:t>
            </a:r>
            <a:r>
              <a:t> </a:t>
            </a:r>
            <a:r>
              <a:rPr u="sng">
                <a:hlinkClick r:id="rId6" invalidUrl="" action="" tgtFrame="" tooltip="" history="1" highlightClick="0" endSnd="0"/>
              </a:rPr>
              <a:t>that</a:t>
            </a:r>
            <a:r>
              <a:t> </a:t>
            </a:r>
            <a:r>
              <a:rPr u="sng">
                <a:hlinkClick r:id="rId7" invalidUrl="" action="" tgtFrame="" tooltip="" history="1" highlightClick="0" endSnd="0"/>
              </a:rPr>
              <a:t>ignores</a:t>
            </a:r>
            <a:r>
              <a:t>:</a:t>
            </a:r>
          </a:p>
          <a:p>
            <a:pPr lvl="1"/>
            <a:r>
              <a:rPr u="sng">
                <a:hlinkClick r:id="rId8" invalidUrl="" action="" tgtFrame="" tooltip="" history="1" highlightClick="0" endSnd="0"/>
              </a:rPr>
              <a:t>Conflicting</a:t>
            </a:r>
            <a:r>
              <a:t> </a:t>
            </a:r>
            <a:r>
              <a:rPr u="sng">
                <a:hlinkClick r:id="rId9" invalidUrl="" action="" tgtFrame="" tooltip="" history="1" highlightClick="0" endSnd="0"/>
              </a:rPr>
              <a:t>data</a:t>
            </a:r>
            <a:r>
              <a:t> and </a:t>
            </a:r>
            <a:r>
              <a:rPr u="sng">
                <a:hlinkClick r:id="rId10" invalidUrl="" action="" tgtFrame="" tooltip="" history="1" highlightClick="0" endSnd="0"/>
              </a:rPr>
              <a:t>dynamics</a:t>
            </a:r>
          </a:p>
          <a:p>
            <a:pPr lvl="1"/>
            <a:r>
              <a:rPr u="sng">
                <a:hlinkClick r:id="rId11" invalidUrl="" action="" tgtFrame="" tooltip="" history="1" highlightClick="0" endSnd="0"/>
              </a:rPr>
              <a:t>Geological effects</a:t>
            </a:r>
            <a:r>
              <a:t> (volcanos)</a:t>
            </a:r>
          </a:p>
          <a:p>
            <a:pPr lvl="1"/>
            <a:r>
              <a:rPr u="sng">
                <a:hlinkClick r:id="rId12" invalidUrl="" action="" tgtFrame="" tooltip="" history="1" highlightClick="0" endSnd="0"/>
              </a:rPr>
              <a:t>Basic modeling principles</a:t>
            </a:r>
          </a:p>
          <a:p>
            <a:pPr/>
            <a:r>
              <a:rPr u="sng">
                <a:hlinkClick r:id="rId13" invalidUrl="" action="" tgtFrame="" tooltip="" history="1" highlightClick="0" endSnd="0"/>
              </a:rPr>
              <a:t>Malthusian</a:t>
            </a:r>
            <a:r>
              <a:t> and </a:t>
            </a:r>
            <a:r>
              <a:rPr u="sng">
                <a:hlinkClick r:id="rId14" invalidUrl="" action="" tgtFrame="" tooltip="" history="1" highlightClick="0" endSnd="0"/>
              </a:rPr>
              <a:t>religious</a:t>
            </a:r>
            <a:r>
              <a:t> </a:t>
            </a:r>
            <a:r>
              <a:rPr u="sng">
                <a:hlinkClick r:id="rId15" invalidUrl="" action="" tgtFrame="" tooltip="" history="1" highlightClick="0" endSnd="0"/>
              </a:rPr>
              <a:t>twists</a:t>
            </a:r>
            <a:r>
              <a:t>:</a:t>
            </a:r>
          </a:p>
          <a:p>
            <a:pPr lvl="1"/>
            <a:r>
              <a:t>Aura of inevitability (overshoot)</a:t>
            </a:r>
          </a:p>
          <a:p>
            <a:pPr lvl="1"/>
            <a:r>
              <a:t>Discounts </a:t>
            </a:r>
            <a:r>
              <a:rPr u="sng">
                <a:hlinkClick r:id="rId16" invalidUrl="" action="" tgtFrame="" tooltip="" history="1" highlightClick="0" endSnd="0"/>
              </a:rPr>
              <a:t>land</a:t>
            </a:r>
            <a:r>
              <a:t> </a:t>
            </a:r>
            <a:r>
              <a:rPr u="sng">
                <a:hlinkClick r:id="rId17" invalidUrl="" action="" tgtFrame="" tooltip="" history="1" highlightClick="0" endSnd="0"/>
              </a:rPr>
              <a:t>stewardship</a:t>
            </a:r>
          </a:p>
        </p:txBody>
      </p:sp>
      <p:pic>
        <p:nvPicPr>
          <p:cNvPr id="170" name="FxUNT2hWAAUb6zT.jpeg" descr="FxUNT2hWAAUb6zT.jpeg"/>
          <p:cNvPicPr>
            <a:picLocks noChangeAspect="1"/>
          </p:cNvPicPr>
          <p:nvPr>
            <p:ph type="pic" idx="22"/>
          </p:nvPr>
        </p:nvPicPr>
        <p:blipFill>
          <a:blip r:embed="rId18">
            <a:extLst/>
          </a:blip>
          <a:srcRect l="0" t="1960" r="0" b="67112"/>
          <a:stretch>
            <a:fillRect/>
          </a:stretch>
        </p:blipFill>
        <p:spPr>
          <a:xfrm>
            <a:off x="13258965" y="1225748"/>
            <a:ext cx="8782944" cy="11188205"/>
          </a:xfrm>
          <a:prstGeom prst="rect">
            <a:avLst/>
          </a:prstGeom>
        </p:spPr>
      </p:pic>
      <p:sp>
        <p:nvSpPr>
          <p:cNvPr id="171" name="Credit: NASA OCO-3 mission / science"/>
          <p:cNvSpPr/>
          <p:nvPr/>
        </p:nvSpPr>
        <p:spPr>
          <a:xfrm>
            <a:off x="12192000" y="12515651"/>
            <a:ext cx="10916874" cy="461367"/>
          </a:xfrm>
          <a:prstGeom prst="roundRect">
            <a:avLst>
              <a:gd name="adj" fmla="val 0"/>
            </a:avLst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/>
            <a:r>
              <a:t>Credit: </a:t>
            </a:r>
            <a:r>
              <a:rPr u="sng">
                <a:hlinkClick r:id="rId19" invalidUrl="" action="" tgtFrame="" tooltip="" history="1" highlightClick="0" endSnd="0"/>
              </a:rPr>
              <a:t>NASA OCO-3 mission / science</a:t>
            </a:r>
          </a:p>
        </p:txBody>
      </p:sp>
      <p:sp>
        <p:nvSpPr>
          <p:cNvPr id="172" name="Climate “Science”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Climate “Science”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Contribute / Support:"/>
          <p:cNvSpPr txBox="1"/>
          <p:nvPr>
            <p:ph type="body" sz="quarter" idx="1"/>
          </p:nvPr>
        </p:nvSpPr>
        <p:spPr>
          <a:xfrm>
            <a:off x="1206500" y="6410860"/>
            <a:ext cx="21971000" cy="1906651"/>
          </a:xfrm>
          <a:prstGeom prst="rect">
            <a:avLst/>
          </a:prstGeom>
        </p:spPr>
        <p:txBody>
          <a:bodyPr/>
          <a:lstStyle>
            <a:lvl1pPr defTabSz="1146019">
              <a:defRPr spc="-117" sz="11750"/>
            </a:lvl1pPr>
          </a:lstStyle>
          <a:p>
            <a:pPr/>
            <a:r>
              <a:t>Contribute / Support:</a:t>
            </a:r>
          </a:p>
        </p:txBody>
      </p:sp>
      <p:sp>
        <p:nvSpPr>
          <p:cNvPr id="336" name="t.me/a_natural_language ddebernardy.substack.com/support"/>
          <p:cNvSpPr txBox="1"/>
          <p:nvPr>
            <p:ph type="body" idx="21"/>
          </p:nvPr>
        </p:nvSpPr>
        <p:spPr>
          <a:xfrm>
            <a:off x="1206500" y="8262180"/>
            <a:ext cx="21971000" cy="1905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rPr u="sng">
                <a:hlinkClick r:id="rId2" invalidUrl="" action="" tgtFrame="" tooltip="" history="1" highlightClick="0" endSnd="0"/>
              </a:rPr>
              <a:t>t.me/a_natural_language</a:t>
            </a:r>
            <a:br/>
            <a:r>
              <a:rPr u="sng">
                <a:hlinkClick r:id="rId3" invalidUrl="" action="" tgtFrame="" tooltip="" history="1" highlightClick="0" endSnd="0"/>
              </a:rPr>
              <a:t>ddebernardy.substack.com/support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Useful Link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Useful Links</a:t>
            </a:r>
          </a:p>
        </p:txBody>
      </p:sp>
      <p:sp>
        <p:nvSpPr>
          <p:cNvPr id="339" name="Spread the Word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Spread the Word</a:t>
            </a:r>
          </a:p>
        </p:txBody>
      </p:sp>
      <p:sp>
        <p:nvSpPr>
          <p:cNvPr id="340" name="The Big Lie That Climate Propagandists Don’t Want You To Talk About: https://ddebernardy.substack.com/p/the-big-li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rPr b="1"/>
              <a:t>The Big Lie That Climate Propagandists Don’t Want You To Talk About</a:t>
            </a:r>
            <a:r>
              <a:t>:</a:t>
            </a:r>
            <a:br/>
            <a:r>
              <a:rPr u="sng">
                <a:hlinkClick r:id="rId2" invalidUrl="" action="" tgtFrame="" tooltip="" history="1" highlightClick="0" endSnd="0"/>
              </a:rPr>
              <a:t>https://ddebernardy.substack.com/p/the-big-lie</a:t>
            </a:r>
          </a:p>
          <a:p>
            <a:pPr/>
            <a:r>
              <a:rPr b="1"/>
              <a:t>Carbon Accounting is Making a Canopy Problem Look Like an Energy Problem</a:t>
            </a:r>
            <a:r>
              <a:t> (non-editorialized):</a:t>
            </a:r>
            <a:br/>
            <a:r>
              <a:rPr u="sng">
                <a:hlinkClick r:id="rId3" invalidUrl="" action="" tgtFrame="" tooltip="" history="1" highlightClick="0" endSnd="0"/>
              </a:rPr>
              <a:t>https://eartharxiv.org/repository/view/5378/</a:t>
            </a:r>
          </a:p>
          <a:p>
            <a:pPr/>
            <a:r>
              <a:rPr b="1"/>
              <a:t>A Climate Counternarrative</a:t>
            </a:r>
            <a:r>
              <a:t>:</a:t>
            </a:r>
            <a:br/>
            <a:r>
              <a:rPr u="sng">
                <a:hlinkClick r:id="rId4" invalidUrl="" action="" tgtFrame="" tooltip="" history="1" highlightClick="0" endSnd="0"/>
              </a:rPr>
              <a:t>https://ddebernardy.substack.com/p/a-climate-counternarrative</a:t>
            </a:r>
          </a:p>
          <a:p>
            <a:pPr/>
            <a:r>
              <a:rPr b="1"/>
              <a:t>Git repository</a:t>
            </a:r>
            <a:r>
              <a:t> (this deck and printable documents):</a:t>
            </a:r>
            <a:br/>
            <a:r>
              <a:rPr u="sng">
                <a:hlinkClick r:id="rId5" invalidUrl="" action="" tgtFrame="" tooltip="" history="1" highlightClick="0" endSnd="0"/>
              </a:rPr>
              <a:t>https://github.com/ddebernardy/a-climate-counternarrative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Thanks for your time!"/>
          <p:cNvSpPr txBox="1"/>
          <p:nvPr>
            <p:ph type="body" sz="quarter" idx="1"/>
          </p:nvPr>
        </p:nvSpPr>
        <p:spPr>
          <a:xfrm>
            <a:off x="1206500" y="6410860"/>
            <a:ext cx="21971000" cy="1906651"/>
          </a:xfrm>
          <a:prstGeom prst="rect">
            <a:avLst/>
          </a:prstGeom>
        </p:spPr>
        <p:txBody>
          <a:bodyPr/>
          <a:lstStyle>
            <a:lvl1pPr defTabSz="1146019">
              <a:defRPr spc="-117" sz="11750"/>
            </a:lvl1pPr>
          </a:lstStyle>
          <a:p>
            <a:pPr/>
            <a:r>
              <a:t>Thanks for your time!</a:t>
            </a:r>
          </a:p>
        </p:txBody>
      </p:sp>
      <p:sp>
        <p:nvSpPr>
          <p:cNvPr id="343" name="twitter.com/ddebernardy • ddebernardy@proton.me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rPr u="sng">
                <a:hlinkClick r:id="rId2" invalidUrl="" action="" tgtFrame="" tooltip="" history="1" highlightClick="0" endSnd="0"/>
              </a:rPr>
              <a:t>twitter.com/ddebernardy</a:t>
            </a:r>
            <a:r>
              <a:t> • </a:t>
            </a:r>
            <a:r>
              <a:rPr u="sng">
                <a:hlinkClick r:id="rId3" invalidUrl="" action="" tgtFrame="" tooltip="" history="1" highlightClick="0" endSnd="0"/>
              </a:rPr>
              <a:t>ddebernardy@proton.me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“The Science” is so bad it doesn’t even get the CO2 attribution right.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>
            <a:lvl1pPr defTabSz="2389572">
              <a:defRPr spc="-227" sz="11368"/>
            </a:lvl1pPr>
          </a:lstStyle>
          <a:p>
            <a:pPr/>
            <a:r>
              <a:t>“The Science” is so bad it doesn’t even get the CO2 attribution right.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Canopy Los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Canopy Loss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The Giveaway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The Giveaway</a:t>
            </a:r>
          </a:p>
        </p:txBody>
      </p:sp>
      <p:sp>
        <p:nvSpPr>
          <p:cNvPr id="179" name="Reviled by just about everyone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Reviled by just about everyone</a:t>
            </a:r>
          </a:p>
          <a:p>
            <a:pPr/>
            <a:r>
              <a:t>Logging produces biogenic CO2 emissions that get reported as land-use emissions (i.e. zero)</a:t>
            </a:r>
          </a:p>
          <a:p>
            <a:pPr/>
            <a:r>
              <a:t>To avoid double counting, no CO2 gets reported for burning forestry waste as energy</a:t>
            </a:r>
          </a:p>
          <a:p>
            <a:pPr/>
            <a:r>
              <a:t>Lavish </a:t>
            </a:r>
            <a:r>
              <a:rPr b="1"/>
              <a:t>green subsidies</a:t>
            </a:r>
            <a:r>
              <a:t> (Drax, biomass co-firing in Korea)</a:t>
            </a:r>
          </a:p>
        </p:txBody>
      </p:sp>
      <p:pic>
        <p:nvPicPr>
          <p:cNvPr id="180" name="web1_enviva_cmyk.jpg" descr="web1_enviva_cmyk.jpg"/>
          <p:cNvPicPr>
            <a:picLocks noChangeAspect="1"/>
          </p:cNvPicPr>
          <p:nvPr>
            <p:ph type="pic" idx="22"/>
          </p:nvPr>
        </p:nvPicPr>
        <p:blipFill>
          <a:blip r:embed="rId2">
            <a:extLst/>
          </a:blip>
          <a:srcRect l="15162" t="0" r="15162" b="0"/>
          <a:stretch>
            <a:fillRect/>
          </a:stretch>
        </p:blipFill>
        <p:spPr>
          <a:xfrm>
            <a:off x="12192000" y="1263848"/>
            <a:ext cx="10916874" cy="11188205"/>
          </a:xfrm>
          <a:prstGeom prst="rect">
            <a:avLst/>
          </a:prstGeom>
        </p:spPr>
      </p:pic>
      <p:sp>
        <p:nvSpPr>
          <p:cNvPr id="181" name="Biomass Energ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Biomass Energy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The CO2 tied to burning forestry waste is the tip of the iceberg."/>
          <p:cNvSpPr txBox="1"/>
          <p:nvPr>
            <p:ph type="body" sz="half" idx="1"/>
          </p:nvPr>
        </p:nvSpPr>
        <p:spPr>
          <a:xfrm>
            <a:off x="1206500" y="4918951"/>
            <a:ext cx="21971000" cy="3878098"/>
          </a:xfrm>
          <a:prstGeom prst="rect">
            <a:avLst/>
          </a:prstGeom>
        </p:spPr>
        <p:txBody>
          <a:bodyPr/>
          <a:lstStyle/>
          <a:p>
            <a:pPr/>
            <a:r>
              <a:t>The CO2 tied to burning forestry waste is the tip of the iceberg.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30_BasicColor">
  <a:themeElements>
    <a:clrScheme name="30_BasicColor">
      <a:dk1>
        <a:srgbClr val="5E5E5E"/>
      </a:dk1>
      <a:lt1>
        <a:srgbClr val="003462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30_BasicColor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30_BasicCol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30_BasicColor">
  <a:themeElements>
    <a:clrScheme name="30_BasicColor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30_BasicColor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30_BasicCol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